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64" r:id="rId4"/>
  </p:sldMasterIdLst>
  <p:notesMasterIdLst>
    <p:notesMasterId r:id="rId19"/>
  </p:notesMasterIdLst>
  <p:handoutMasterIdLst>
    <p:handoutMasterId r:id="rId20"/>
  </p:handoutMasterIdLst>
  <p:sldIdLst>
    <p:sldId id="256" r:id="rId5"/>
    <p:sldId id="262" r:id="rId6"/>
    <p:sldId id="259" r:id="rId7"/>
    <p:sldId id="263" r:id="rId8"/>
    <p:sldId id="264" r:id="rId9"/>
    <p:sldId id="265" r:id="rId10"/>
    <p:sldId id="266" r:id="rId11"/>
    <p:sldId id="269" r:id="rId12"/>
    <p:sldId id="268" r:id="rId13"/>
    <p:sldId id="267" r:id="rId14"/>
    <p:sldId id="270" r:id="rId15"/>
    <p:sldId id="271" r:id="rId16"/>
    <p:sldId id="260" r:id="rId17"/>
    <p:sldId id="26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2" autoAdjust="0"/>
  </p:normalViewPr>
  <p:slideViewPr>
    <p:cSldViewPr snapToGrid="0">
      <p:cViewPr varScale="1">
        <p:scale>
          <a:sx n="114" d="100"/>
          <a:sy n="114" d="100"/>
        </p:scale>
        <p:origin x="414" y="108"/>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D75A9632-4EB0-4862-92FF-00CF01BE2205}"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pt>
    <dgm:pt modelId="{5D3F0ED0-2EB6-453D-BE4B-4BBCD8987238}">
      <dgm:prSet phldrT="[Text]"/>
      <dgm:spPr/>
      <dgm:t>
        <a:bodyPr/>
        <a:lstStyle/>
        <a:p>
          <a:pPr>
            <a:lnSpc>
              <a:spcPct val="100000"/>
            </a:lnSpc>
            <a:defRPr cap="all"/>
          </a:pPr>
          <a:r>
            <a:rPr lang="en-US" dirty="0" smtClean="0"/>
            <a:t>Data Understanding</a:t>
          </a:r>
          <a:endParaRPr lang="en-US" dirty="0"/>
        </a:p>
      </dgm:t>
    </dgm:pt>
    <dgm:pt modelId="{D6F3F8CC-AE84-4149-B520-1874B1B79F46}" type="parTrans" cxnId="{DC7A4FA1-590E-402E-B3C9-432D9D9BC84E}">
      <dgm:prSet/>
      <dgm:spPr/>
      <dgm:t>
        <a:bodyPr/>
        <a:lstStyle/>
        <a:p>
          <a:endParaRPr lang="en-US"/>
        </a:p>
      </dgm:t>
    </dgm:pt>
    <dgm:pt modelId="{2E2BF50E-B394-4636-BF63-257039995E33}" type="sibTrans" cxnId="{DC7A4FA1-590E-402E-B3C9-432D9D9BC84E}">
      <dgm:prSet/>
      <dgm:spPr/>
      <dgm:t>
        <a:bodyPr/>
        <a:lstStyle/>
        <a:p>
          <a:endParaRPr lang="en-US"/>
        </a:p>
      </dgm:t>
    </dgm:pt>
    <dgm:pt modelId="{00C4C7D7-43FB-4C62-B653-0BAA02E17855}">
      <dgm:prSet phldrT="[Text]" custT="1"/>
      <dgm:spPr/>
      <dgm:t>
        <a:bodyPr/>
        <a:lstStyle/>
        <a:p>
          <a:pPr>
            <a:lnSpc>
              <a:spcPct val="100000"/>
            </a:lnSpc>
            <a:defRPr cap="all"/>
          </a:pPr>
          <a:r>
            <a:rPr lang="en-US" sz="2000" dirty="0" smtClean="0"/>
            <a:t>Data Cleaning </a:t>
          </a:r>
        </a:p>
        <a:p>
          <a:pPr>
            <a:lnSpc>
              <a:spcPct val="100000"/>
            </a:lnSpc>
            <a:defRPr cap="all"/>
          </a:pPr>
          <a:r>
            <a:rPr lang="en-US" sz="2000" dirty="0" smtClean="0"/>
            <a:t>and </a:t>
          </a:r>
        </a:p>
        <a:p>
          <a:pPr>
            <a:lnSpc>
              <a:spcPct val="100000"/>
            </a:lnSpc>
            <a:defRPr cap="all"/>
          </a:pPr>
          <a:r>
            <a:rPr lang="en-US" sz="2000" dirty="0" smtClean="0"/>
            <a:t>Manipulation</a:t>
          </a:r>
          <a:endParaRPr lang="en-US" sz="2000" dirty="0"/>
        </a:p>
      </dgm:t>
    </dgm:pt>
    <dgm:pt modelId="{D3913AE7-4A70-4B94-8990-85FA8AA36E6B}" type="parTrans" cxnId="{6013628C-81BE-42D0-96B9-999F0382D570}">
      <dgm:prSet/>
      <dgm:spPr/>
      <dgm:t>
        <a:bodyPr/>
        <a:lstStyle/>
        <a:p>
          <a:endParaRPr lang="en-US"/>
        </a:p>
      </dgm:t>
    </dgm:pt>
    <dgm:pt modelId="{26407BAA-24CA-40B6-A34E-07DAAD20ECB5}" type="sibTrans" cxnId="{6013628C-81BE-42D0-96B9-999F0382D570}">
      <dgm:prSet/>
      <dgm:spPr/>
      <dgm:t>
        <a:bodyPr/>
        <a:lstStyle/>
        <a:p>
          <a:endParaRPr lang="en-US"/>
        </a:p>
      </dgm:t>
    </dgm:pt>
    <dgm:pt modelId="{BE3AF4B6-F5EC-44DF-9BDC-CB79D95FB3F4}">
      <dgm:prSet phldrT="[Text]"/>
      <dgm:spPr/>
      <dgm:t>
        <a:bodyPr/>
        <a:lstStyle/>
        <a:p>
          <a:pPr>
            <a:lnSpc>
              <a:spcPct val="100000"/>
            </a:lnSpc>
            <a:defRPr cap="all"/>
          </a:pPr>
          <a:r>
            <a:rPr lang="en-US" dirty="0" smtClean="0"/>
            <a:t>Data Analysis </a:t>
          </a:r>
        </a:p>
        <a:p>
          <a:pPr>
            <a:lnSpc>
              <a:spcPct val="100000"/>
            </a:lnSpc>
            <a:defRPr cap="all"/>
          </a:pPr>
          <a:r>
            <a:rPr lang="en-US" dirty="0" smtClean="0"/>
            <a:t>and </a:t>
          </a:r>
        </a:p>
        <a:p>
          <a:pPr>
            <a:lnSpc>
              <a:spcPct val="100000"/>
            </a:lnSpc>
            <a:defRPr cap="all"/>
          </a:pPr>
          <a:r>
            <a:rPr lang="en-US" dirty="0" smtClean="0"/>
            <a:t>Visualization</a:t>
          </a:r>
          <a:endParaRPr lang="en-US" dirty="0"/>
        </a:p>
      </dgm:t>
    </dgm:pt>
    <dgm:pt modelId="{5DC69E6B-E902-4549-ACA2-C87487FCD048}" type="parTrans" cxnId="{8059B95D-5238-487F-9EF9-DC508342BA71}">
      <dgm:prSet/>
      <dgm:spPr/>
      <dgm:t>
        <a:bodyPr/>
        <a:lstStyle/>
        <a:p>
          <a:endParaRPr lang="en-US"/>
        </a:p>
      </dgm:t>
    </dgm:pt>
    <dgm:pt modelId="{3B148F1D-FDFC-4CDA-B894-16E41EDC0348}" type="sibTrans" cxnId="{8059B95D-5238-487F-9EF9-DC508342BA71}">
      <dgm:prSet/>
      <dgm:spPr/>
      <dgm:t>
        <a:bodyPr/>
        <a:lstStyle/>
        <a:p>
          <a:endParaRPr lang="en-US"/>
        </a:p>
      </dgm:t>
    </dgm:pt>
    <dgm:pt modelId="{8113D328-D741-4546-88EE-270C594CD2B6}" type="pres">
      <dgm:prSet presAssocID="{D75A9632-4EB0-4862-92FF-00CF01BE2205}" presName="root" presStyleCnt="0">
        <dgm:presLayoutVars>
          <dgm:dir/>
          <dgm:resizeHandles val="exact"/>
        </dgm:presLayoutVars>
      </dgm:prSet>
      <dgm:spPr/>
    </dgm:pt>
    <dgm:pt modelId="{913FCFA9-E236-460B-9323-77A748DA63FA}" type="pres">
      <dgm:prSet presAssocID="{5D3F0ED0-2EB6-453D-BE4B-4BBCD8987238}" presName="compNode" presStyleCnt="0"/>
      <dgm:spPr/>
    </dgm:pt>
    <dgm:pt modelId="{5CEC2045-19E5-4586-8A82-0ED5BA73E61C}" type="pres">
      <dgm:prSet presAssocID="{5D3F0ED0-2EB6-453D-BE4B-4BBCD8987238}" presName="iconBgRect" presStyleLbl="bgShp" presStyleIdx="0" presStyleCnt="3"/>
      <dgm:spPr/>
    </dgm:pt>
    <dgm:pt modelId="{AE752F1E-D28D-45DC-8754-597002C8C39B}" type="pres">
      <dgm:prSet presAssocID="{5D3F0ED0-2EB6-453D-BE4B-4BBCD89872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Thought bubble"/>
        </a:ext>
      </dgm:extLst>
    </dgm:pt>
    <dgm:pt modelId="{917D6720-883B-4B00-981C-9A29F036F4D1}" type="pres">
      <dgm:prSet presAssocID="{5D3F0ED0-2EB6-453D-BE4B-4BBCD8987238}" presName="spaceRect" presStyleCnt="0"/>
      <dgm:spPr/>
    </dgm:pt>
    <dgm:pt modelId="{0B6BA5DE-E17F-4226-899C-67B474FE383C}" type="pres">
      <dgm:prSet presAssocID="{5D3F0ED0-2EB6-453D-BE4B-4BBCD8987238}" presName="textRect" presStyleLbl="revTx" presStyleIdx="0" presStyleCnt="3">
        <dgm:presLayoutVars>
          <dgm:chMax val="1"/>
          <dgm:chPref val="1"/>
        </dgm:presLayoutVars>
      </dgm:prSet>
      <dgm:spPr/>
      <dgm:t>
        <a:bodyPr/>
        <a:lstStyle/>
        <a:p>
          <a:endParaRPr lang="en-US"/>
        </a:p>
      </dgm:t>
    </dgm:pt>
    <dgm:pt modelId="{EE2788FC-712A-428D-8CA5-41AC46958FD3}" type="pres">
      <dgm:prSet presAssocID="{2E2BF50E-B394-4636-BF63-257039995E33}" presName="sibTrans" presStyleCnt="0"/>
      <dgm:spPr/>
    </dgm:pt>
    <dgm:pt modelId="{D6DBCA18-2696-4B56-A4FE-B5BD7EC6131C}" type="pres">
      <dgm:prSet presAssocID="{00C4C7D7-43FB-4C62-B653-0BAA02E17855}" presName="compNode" presStyleCnt="0"/>
      <dgm:spPr/>
    </dgm:pt>
    <dgm:pt modelId="{64207C47-3A14-45CE-AEBB-950AA7CB587D}" type="pres">
      <dgm:prSet presAssocID="{00C4C7D7-43FB-4C62-B653-0BAA02E17855}" presName="iconBgRect" presStyleLbl="bgShp" presStyleIdx="1" presStyleCnt="3"/>
      <dgm:spPr/>
    </dgm:pt>
    <dgm:pt modelId="{DD1D6C1E-CBFF-474F-8D9C-E7009CFCAC74}" type="pres">
      <dgm:prSet presAssocID="{00C4C7D7-43FB-4C62-B653-0BAA02E178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Pencil"/>
        </a:ext>
      </dgm:extLst>
    </dgm:pt>
    <dgm:pt modelId="{BDABE61C-80C0-4F1C-8D92-6CBC4FD7D160}" type="pres">
      <dgm:prSet presAssocID="{00C4C7D7-43FB-4C62-B653-0BAA02E17855}" presName="spaceRect" presStyleCnt="0"/>
      <dgm:spPr/>
    </dgm:pt>
    <dgm:pt modelId="{9A6D43D9-B46C-4A8E-8FA0-7728BC4D62CD}" type="pres">
      <dgm:prSet presAssocID="{00C4C7D7-43FB-4C62-B653-0BAA02E17855}" presName="textRect" presStyleLbl="revTx" presStyleIdx="1" presStyleCnt="3">
        <dgm:presLayoutVars>
          <dgm:chMax val="1"/>
          <dgm:chPref val="1"/>
        </dgm:presLayoutVars>
      </dgm:prSet>
      <dgm:spPr/>
      <dgm:t>
        <a:bodyPr/>
        <a:lstStyle/>
        <a:p>
          <a:endParaRPr lang="en-US"/>
        </a:p>
      </dgm:t>
    </dgm:pt>
    <dgm:pt modelId="{3E7BD38E-9180-4737-B221-F6C5581EC0AC}" type="pres">
      <dgm:prSet presAssocID="{26407BAA-24CA-40B6-A34E-07DAAD20ECB5}" presName="sibTrans" presStyleCnt="0"/>
      <dgm:spPr/>
    </dgm:pt>
    <dgm:pt modelId="{63F93E96-1801-4AD9-B896-6FF6EE228279}" type="pres">
      <dgm:prSet presAssocID="{BE3AF4B6-F5EC-44DF-9BDC-CB79D95FB3F4}" presName="compNode" presStyleCnt="0"/>
      <dgm:spPr/>
    </dgm:pt>
    <dgm:pt modelId="{41A1C510-2DCF-44FA-87F3-8423FF19B3AE}" type="pres">
      <dgm:prSet presAssocID="{BE3AF4B6-F5EC-44DF-9BDC-CB79D95FB3F4}" presName="iconBgRect" presStyleLbl="bgShp" presStyleIdx="2" presStyleCnt="3"/>
      <dgm:spPr/>
    </dgm:pt>
    <dgm:pt modelId="{E15247F8-AB47-4E92-BDC5-412B72189390}" type="pres">
      <dgm:prSet presAssocID="{BE3AF4B6-F5EC-44DF-9BDC-CB79D95FB3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Tools"/>
        </a:ext>
      </dgm:extLst>
    </dgm:pt>
    <dgm:pt modelId="{6921A4A6-2E31-4E00-87B8-F9FF92E32385}" type="pres">
      <dgm:prSet presAssocID="{BE3AF4B6-F5EC-44DF-9BDC-CB79D95FB3F4}" presName="spaceRect" presStyleCnt="0"/>
      <dgm:spPr/>
    </dgm:pt>
    <dgm:pt modelId="{C0AFD7ED-7EA4-4F7B-9F57-8E3622F21CDA}" type="pres">
      <dgm:prSet presAssocID="{BE3AF4B6-F5EC-44DF-9BDC-CB79D95FB3F4}" presName="textRect" presStyleLbl="revTx" presStyleIdx="2" presStyleCnt="3">
        <dgm:presLayoutVars>
          <dgm:chMax val="1"/>
          <dgm:chPref val="1"/>
        </dgm:presLayoutVars>
      </dgm:prSet>
      <dgm:spPr/>
      <dgm:t>
        <a:bodyPr/>
        <a:lstStyle/>
        <a:p>
          <a:endParaRPr lang="en-US"/>
        </a:p>
      </dgm:t>
    </dgm:pt>
  </dgm:ptLst>
  <dgm:cxnLst>
    <dgm:cxn modelId="{DC7A4FA1-590E-402E-B3C9-432D9D9BC84E}" srcId="{D75A9632-4EB0-4862-92FF-00CF01BE2205}" destId="{5D3F0ED0-2EB6-453D-BE4B-4BBCD8987238}" srcOrd="0" destOrd="0" parTransId="{D6F3F8CC-AE84-4149-B520-1874B1B79F46}" sibTransId="{2E2BF50E-B394-4636-BF63-257039995E33}"/>
    <dgm:cxn modelId="{BADB28D8-F92E-4EEE-BCC3-74945763BCFD}" type="presOf" srcId="{BE3AF4B6-F5EC-44DF-9BDC-CB79D95FB3F4}" destId="{C0AFD7ED-7EA4-4F7B-9F57-8E3622F21CDA}" srcOrd="0" destOrd="0" presId="urn:microsoft.com/office/officeart/2018/5/layout/IconCircleLabelList"/>
    <dgm:cxn modelId="{6013628C-81BE-42D0-96B9-999F0382D570}" srcId="{D75A9632-4EB0-4862-92FF-00CF01BE2205}" destId="{00C4C7D7-43FB-4C62-B653-0BAA02E17855}" srcOrd="1" destOrd="0" parTransId="{D3913AE7-4A70-4B94-8990-85FA8AA36E6B}" sibTransId="{26407BAA-24CA-40B6-A34E-07DAAD20ECB5}"/>
    <dgm:cxn modelId="{4021B1CA-1CAA-490C-847E-7F8BC81ED16E}" type="presOf" srcId="{5D3F0ED0-2EB6-453D-BE4B-4BBCD8987238}" destId="{0B6BA5DE-E17F-4226-899C-67B474FE383C}" srcOrd="0" destOrd="0" presId="urn:microsoft.com/office/officeart/2018/5/layout/IconCircleLabelList"/>
    <dgm:cxn modelId="{66708CE2-9EFF-43B2-BC5C-8CB49923FB20}" type="presOf" srcId="{00C4C7D7-43FB-4C62-B653-0BAA02E17855}" destId="{9A6D43D9-B46C-4A8E-8FA0-7728BC4D62CD}" srcOrd="0" destOrd="0" presId="urn:microsoft.com/office/officeart/2018/5/layout/IconCircleLabelList"/>
    <dgm:cxn modelId="{8059B95D-5238-487F-9EF9-DC508342BA71}" srcId="{D75A9632-4EB0-4862-92FF-00CF01BE2205}" destId="{BE3AF4B6-F5EC-44DF-9BDC-CB79D95FB3F4}" srcOrd="2" destOrd="0" parTransId="{5DC69E6B-E902-4549-ACA2-C87487FCD048}" sibTransId="{3B148F1D-FDFC-4CDA-B894-16E41EDC0348}"/>
    <dgm:cxn modelId="{D0ACC338-D34E-44DB-B0C0-C03DE22E9A8B}" type="presOf" srcId="{D75A9632-4EB0-4862-92FF-00CF01BE2205}" destId="{8113D328-D741-4546-88EE-270C594CD2B6}" srcOrd="0" destOrd="0" presId="urn:microsoft.com/office/officeart/2018/5/layout/IconCircleLabelList"/>
    <dgm:cxn modelId="{7CF129E7-6629-483E-B315-D03090FF6F31}" type="presParOf" srcId="{8113D328-D741-4546-88EE-270C594CD2B6}" destId="{913FCFA9-E236-460B-9323-77A748DA63FA}" srcOrd="0" destOrd="0" presId="urn:microsoft.com/office/officeart/2018/5/layout/IconCircleLabelList"/>
    <dgm:cxn modelId="{C893487F-8A41-441B-85D1-10B59AC7EFC2}" type="presParOf" srcId="{913FCFA9-E236-460B-9323-77A748DA63FA}" destId="{5CEC2045-19E5-4586-8A82-0ED5BA73E61C}" srcOrd="0" destOrd="0" presId="urn:microsoft.com/office/officeart/2018/5/layout/IconCircleLabelList"/>
    <dgm:cxn modelId="{9493DB11-8AC7-4994-8180-FEA32682E8A6}" type="presParOf" srcId="{913FCFA9-E236-460B-9323-77A748DA63FA}" destId="{AE752F1E-D28D-45DC-8754-597002C8C39B}" srcOrd="1" destOrd="0" presId="urn:microsoft.com/office/officeart/2018/5/layout/IconCircleLabelList"/>
    <dgm:cxn modelId="{C0B78EF1-BA5C-48D6-B7A8-0E419C5B83BB}" type="presParOf" srcId="{913FCFA9-E236-460B-9323-77A748DA63FA}" destId="{917D6720-883B-4B00-981C-9A29F036F4D1}" srcOrd="2" destOrd="0" presId="urn:microsoft.com/office/officeart/2018/5/layout/IconCircleLabelList"/>
    <dgm:cxn modelId="{95400945-5457-4F8D-B27B-8DAA221B8F76}" type="presParOf" srcId="{913FCFA9-E236-460B-9323-77A748DA63FA}" destId="{0B6BA5DE-E17F-4226-899C-67B474FE383C}" srcOrd="3" destOrd="0" presId="urn:microsoft.com/office/officeart/2018/5/layout/IconCircleLabelList"/>
    <dgm:cxn modelId="{2583B2E9-F83F-40E4-8125-FA35D7F89EBF}" type="presParOf" srcId="{8113D328-D741-4546-88EE-270C594CD2B6}" destId="{EE2788FC-712A-428D-8CA5-41AC46958FD3}" srcOrd="1" destOrd="0" presId="urn:microsoft.com/office/officeart/2018/5/layout/IconCircleLabelList"/>
    <dgm:cxn modelId="{A82C2822-6BC3-4221-9423-13255F3103ED}" type="presParOf" srcId="{8113D328-D741-4546-88EE-270C594CD2B6}" destId="{D6DBCA18-2696-4B56-A4FE-B5BD7EC6131C}" srcOrd="2" destOrd="0" presId="urn:microsoft.com/office/officeart/2018/5/layout/IconCircleLabelList"/>
    <dgm:cxn modelId="{986C60FF-8C76-4BF1-A3EA-2F6CF6D6DD27}" type="presParOf" srcId="{D6DBCA18-2696-4B56-A4FE-B5BD7EC6131C}" destId="{64207C47-3A14-45CE-AEBB-950AA7CB587D}" srcOrd="0" destOrd="0" presId="urn:microsoft.com/office/officeart/2018/5/layout/IconCircleLabelList"/>
    <dgm:cxn modelId="{16F34F05-D9BE-41AB-9B85-84F22C102E50}" type="presParOf" srcId="{D6DBCA18-2696-4B56-A4FE-B5BD7EC6131C}" destId="{DD1D6C1E-CBFF-474F-8D9C-E7009CFCAC74}" srcOrd="1" destOrd="0" presId="urn:microsoft.com/office/officeart/2018/5/layout/IconCircleLabelList"/>
    <dgm:cxn modelId="{FA4A0BFF-0F81-4ABF-A81E-0360A70CEEC2}" type="presParOf" srcId="{D6DBCA18-2696-4B56-A4FE-B5BD7EC6131C}" destId="{BDABE61C-80C0-4F1C-8D92-6CBC4FD7D160}" srcOrd="2" destOrd="0" presId="urn:microsoft.com/office/officeart/2018/5/layout/IconCircleLabelList"/>
    <dgm:cxn modelId="{BC5B2FC4-BD89-4A19-9550-6C188CBC13C2}" type="presParOf" srcId="{D6DBCA18-2696-4B56-A4FE-B5BD7EC6131C}" destId="{9A6D43D9-B46C-4A8E-8FA0-7728BC4D62CD}" srcOrd="3" destOrd="0" presId="urn:microsoft.com/office/officeart/2018/5/layout/IconCircleLabelList"/>
    <dgm:cxn modelId="{B6BDF174-470E-4421-8692-4400B1289ADC}" type="presParOf" srcId="{8113D328-D741-4546-88EE-270C594CD2B6}" destId="{3E7BD38E-9180-4737-B221-F6C5581EC0AC}" srcOrd="3" destOrd="0" presId="urn:microsoft.com/office/officeart/2018/5/layout/IconCircleLabelList"/>
    <dgm:cxn modelId="{2976A194-191F-4B16-99FF-652EAED42E5E}" type="presParOf" srcId="{8113D328-D741-4546-88EE-270C594CD2B6}" destId="{63F93E96-1801-4AD9-B896-6FF6EE228279}" srcOrd="4" destOrd="0" presId="urn:microsoft.com/office/officeart/2018/5/layout/IconCircleLabelList"/>
    <dgm:cxn modelId="{1A17D89A-CF17-4206-9DBF-64181ABF1582}" type="presParOf" srcId="{63F93E96-1801-4AD9-B896-6FF6EE228279}" destId="{41A1C510-2DCF-44FA-87F3-8423FF19B3AE}" srcOrd="0" destOrd="0" presId="urn:microsoft.com/office/officeart/2018/5/layout/IconCircleLabelList"/>
    <dgm:cxn modelId="{673FA7D1-B008-48ED-8464-57A36C5CCAFF}" type="presParOf" srcId="{63F93E96-1801-4AD9-B896-6FF6EE228279}" destId="{E15247F8-AB47-4E92-BDC5-412B72189390}" srcOrd="1" destOrd="0" presId="urn:microsoft.com/office/officeart/2018/5/layout/IconCircleLabelList"/>
    <dgm:cxn modelId="{2E706CD7-D43C-421C-883E-4D819944775C}" type="presParOf" srcId="{63F93E96-1801-4AD9-B896-6FF6EE228279}" destId="{6921A4A6-2E31-4E00-87B8-F9FF92E32385}" srcOrd="2" destOrd="0" presId="urn:microsoft.com/office/officeart/2018/5/layout/IconCircleLabelList"/>
    <dgm:cxn modelId="{A11A9E27-1293-46D7-84D8-B4B0F8679536}" type="presParOf" srcId="{63F93E96-1801-4AD9-B896-6FF6EE228279}" destId="{C0AFD7ED-7EA4-4F7B-9F57-8E3622F21CD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C2045-19E5-4586-8A82-0ED5BA73E61C}">
      <dsp:nvSpPr>
        <dsp:cNvPr id="0" name=""/>
        <dsp:cNvSpPr/>
      </dsp:nvSpPr>
      <dsp:spPr>
        <a:xfrm>
          <a:off x="494099" y="1022219"/>
          <a:ext cx="1303875" cy="130387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52F1E-D28D-45DC-8754-597002C8C39B}">
      <dsp:nvSpPr>
        <dsp:cNvPr id="0" name=""/>
        <dsp:cNvSpPr/>
      </dsp:nvSpPr>
      <dsp:spPr>
        <a:xfrm>
          <a:off x="771974" y="1300094"/>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6BA5DE-E17F-4226-899C-67B474FE383C}">
      <dsp:nvSpPr>
        <dsp:cNvPr id="0" name=""/>
        <dsp:cNvSpPr/>
      </dsp:nvSpPr>
      <dsp:spPr>
        <a:xfrm>
          <a:off x="77287" y="2732219"/>
          <a:ext cx="2137500"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89000">
            <a:lnSpc>
              <a:spcPct val="100000"/>
            </a:lnSpc>
            <a:spcBef>
              <a:spcPct val="0"/>
            </a:spcBef>
            <a:spcAft>
              <a:spcPct val="35000"/>
            </a:spcAft>
            <a:defRPr cap="all"/>
          </a:pPr>
          <a:r>
            <a:rPr lang="en-US" sz="2000" kern="1200" dirty="0" smtClean="0"/>
            <a:t>Data Understanding</a:t>
          </a:r>
          <a:endParaRPr lang="en-US" sz="2000" kern="1200" dirty="0"/>
        </a:p>
      </dsp:txBody>
      <dsp:txXfrm>
        <a:off x="77287" y="2732219"/>
        <a:ext cx="2137500" cy="1147500"/>
      </dsp:txXfrm>
    </dsp:sp>
    <dsp:sp modelId="{64207C47-3A14-45CE-AEBB-950AA7CB587D}">
      <dsp:nvSpPr>
        <dsp:cNvPr id="0" name=""/>
        <dsp:cNvSpPr/>
      </dsp:nvSpPr>
      <dsp:spPr>
        <a:xfrm>
          <a:off x="3005662" y="1022219"/>
          <a:ext cx="1303875" cy="130387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1D6C1E-CBFF-474F-8D9C-E7009CFCAC74}">
      <dsp:nvSpPr>
        <dsp:cNvPr id="0" name=""/>
        <dsp:cNvSpPr/>
      </dsp:nvSpPr>
      <dsp:spPr>
        <a:xfrm>
          <a:off x="3283537" y="1300094"/>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D43D9-B46C-4A8E-8FA0-7728BC4D62CD}">
      <dsp:nvSpPr>
        <dsp:cNvPr id="0" name=""/>
        <dsp:cNvSpPr/>
      </dsp:nvSpPr>
      <dsp:spPr>
        <a:xfrm>
          <a:off x="2588849" y="2732219"/>
          <a:ext cx="2137500"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89000">
            <a:lnSpc>
              <a:spcPct val="100000"/>
            </a:lnSpc>
            <a:spcBef>
              <a:spcPct val="0"/>
            </a:spcBef>
            <a:spcAft>
              <a:spcPct val="35000"/>
            </a:spcAft>
            <a:defRPr cap="all"/>
          </a:pPr>
          <a:r>
            <a:rPr lang="en-US" sz="2000" kern="1200" dirty="0" smtClean="0"/>
            <a:t>Data Cleaning </a:t>
          </a:r>
        </a:p>
        <a:p>
          <a:pPr lvl="0" algn="ctr" defTabSz="889000">
            <a:lnSpc>
              <a:spcPct val="100000"/>
            </a:lnSpc>
            <a:spcBef>
              <a:spcPct val="0"/>
            </a:spcBef>
            <a:spcAft>
              <a:spcPct val="35000"/>
            </a:spcAft>
            <a:defRPr cap="all"/>
          </a:pPr>
          <a:r>
            <a:rPr lang="en-US" sz="2000" kern="1200" dirty="0" smtClean="0"/>
            <a:t>and </a:t>
          </a:r>
        </a:p>
        <a:p>
          <a:pPr lvl="0" algn="ctr" defTabSz="889000">
            <a:lnSpc>
              <a:spcPct val="100000"/>
            </a:lnSpc>
            <a:spcBef>
              <a:spcPct val="0"/>
            </a:spcBef>
            <a:spcAft>
              <a:spcPct val="35000"/>
            </a:spcAft>
            <a:defRPr cap="all"/>
          </a:pPr>
          <a:r>
            <a:rPr lang="en-US" sz="2000" kern="1200" dirty="0" smtClean="0"/>
            <a:t>Manipulation</a:t>
          </a:r>
          <a:endParaRPr lang="en-US" sz="2000" kern="1200" dirty="0"/>
        </a:p>
      </dsp:txBody>
      <dsp:txXfrm>
        <a:off x="2588849" y="2732219"/>
        <a:ext cx="2137500" cy="1147500"/>
      </dsp:txXfrm>
    </dsp:sp>
    <dsp:sp modelId="{41A1C510-2DCF-44FA-87F3-8423FF19B3AE}">
      <dsp:nvSpPr>
        <dsp:cNvPr id="0" name=""/>
        <dsp:cNvSpPr/>
      </dsp:nvSpPr>
      <dsp:spPr>
        <a:xfrm>
          <a:off x="5517225" y="1022219"/>
          <a:ext cx="1303875" cy="130387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247F8-AB47-4E92-BDC5-412B72189390}">
      <dsp:nvSpPr>
        <dsp:cNvPr id="0" name=""/>
        <dsp:cNvSpPr/>
      </dsp:nvSpPr>
      <dsp:spPr>
        <a:xfrm>
          <a:off x="5795100" y="1300094"/>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AFD7ED-7EA4-4F7B-9F57-8E3622F21CDA}">
      <dsp:nvSpPr>
        <dsp:cNvPr id="0" name=""/>
        <dsp:cNvSpPr/>
      </dsp:nvSpPr>
      <dsp:spPr>
        <a:xfrm>
          <a:off x="5100412" y="2732219"/>
          <a:ext cx="2137500"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89000">
            <a:lnSpc>
              <a:spcPct val="100000"/>
            </a:lnSpc>
            <a:spcBef>
              <a:spcPct val="0"/>
            </a:spcBef>
            <a:spcAft>
              <a:spcPct val="35000"/>
            </a:spcAft>
            <a:defRPr cap="all"/>
          </a:pPr>
          <a:r>
            <a:rPr lang="en-US" sz="2000" kern="1200" dirty="0" smtClean="0"/>
            <a:t>Data Analysis </a:t>
          </a:r>
        </a:p>
        <a:p>
          <a:pPr lvl="0" algn="ctr" defTabSz="889000">
            <a:lnSpc>
              <a:spcPct val="100000"/>
            </a:lnSpc>
            <a:spcBef>
              <a:spcPct val="0"/>
            </a:spcBef>
            <a:spcAft>
              <a:spcPct val="35000"/>
            </a:spcAft>
            <a:defRPr cap="all"/>
          </a:pPr>
          <a:r>
            <a:rPr lang="en-US" sz="2000" kern="1200" dirty="0" smtClean="0"/>
            <a:t>and </a:t>
          </a:r>
        </a:p>
        <a:p>
          <a:pPr lvl="0" algn="ctr" defTabSz="889000">
            <a:lnSpc>
              <a:spcPct val="100000"/>
            </a:lnSpc>
            <a:spcBef>
              <a:spcPct val="0"/>
            </a:spcBef>
            <a:spcAft>
              <a:spcPct val="35000"/>
            </a:spcAft>
            <a:defRPr cap="all"/>
          </a:pPr>
          <a:r>
            <a:rPr lang="en-US" sz="2000" kern="1200" dirty="0" smtClean="0"/>
            <a:t>Visualization</a:t>
          </a:r>
          <a:endParaRPr lang="en-US" sz="2000" kern="1200" dirty="0"/>
        </a:p>
      </dsp:txBody>
      <dsp:txXfrm>
        <a:off x="5100412" y="2732219"/>
        <a:ext cx="2137500" cy="11475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9A7646-64A1-4BED-BA0B-77C27DE51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BEFC0-5AA8-4302-B8B2-9ACD77A2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2F98B-3DC8-431B-BBBF-B7C2B94E730B}" type="datetimeFigureOut">
              <a:rPr lang="en-US" smtClean="0"/>
              <a:t>8/15/2024</a:t>
            </a:fld>
            <a:endParaRPr lang="en-US" dirty="0"/>
          </a:p>
        </p:txBody>
      </p:sp>
      <p:sp>
        <p:nvSpPr>
          <p:cNvPr id="4" name="Footer Placeholder 3">
            <a:extLst>
              <a:ext uri="{FF2B5EF4-FFF2-40B4-BE49-F238E27FC236}">
                <a16:creationId xmlns:a16="http://schemas.microsoft.com/office/drawing/2014/main" id="{016656EA-4150-44D1-821F-53CA0DBA1A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6184F06-C917-4D16-B46F-633E54CA49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691-38BC-4357-BA2E-AC7731A10A45}" type="slidenum">
              <a:rPr lang="en-US" smtClean="0"/>
              <a:t>‹#›</a:t>
            </a:fld>
            <a:endParaRPr lang="en-US" dirty="0"/>
          </a:p>
        </p:txBody>
      </p:sp>
    </p:spTree>
    <p:extLst>
      <p:ext uri="{BB962C8B-B14F-4D97-AF65-F5344CB8AC3E}">
        <p14:creationId xmlns:p14="http://schemas.microsoft.com/office/powerpoint/2010/main" val="3290060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00D2-6E0D-49B5-9AB1-C6683F5C846D}" type="datetimeFigureOut">
              <a:rPr lang="en-US" smtClean="0"/>
              <a:t>8/15/2024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25FD9-6782-4777-BD37-B8EEBEF1E497}" type="slidenum">
              <a:rPr lang="en-US" smtClean="0"/>
              <a:t>‹#›</a:t>
            </a:fld>
            <a:endParaRPr lang="en-US" dirty="0"/>
          </a:p>
        </p:txBody>
      </p:sp>
    </p:spTree>
    <p:extLst>
      <p:ext uri="{BB962C8B-B14F-4D97-AF65-F5344CB8AC3E}">
        <p14:creationId xmlns:p14="http://schemas.microsoft.com/office/powerpoint/2010/main" val="372081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10</a:t>
            </a:fld>
            <a:endParaRPr lang="en-US" dirty="0"/>
          </a:p>
        </p:txBody>
      </p:sp>
    </p:spTree>
    <p:extLst>
      <p:ext uri="{BB962C8B-B14F-4D97-AF65-F5344CB8AC3E}">
        <p14:creationId xmlns:p14="http://schemas.microsoft.com/office/powerpoint/2010/main" val="1551613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11</a:t>
            </a:fld>
            <a:endParaRPr lang="en-US" dirty="0"/>
          </a:p>
        </p:txBody>
      </p:sp>
    </p:spTree>
    <p:extLst>
      <p:ext uri="{BB962C8B-B14F-4D97-AF65-F5344CB8AC3E}">
        <p14:creationId xmlns:p14="http://schemas.microsoft.com/office/powerpoint/2010/main" val="355033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12</a:t>
            </a:fld>
            <a:endParaRPr lang="en-US" dirty="0"/>
          </a:p>
        </p:txBody>
      </p:sp>
    </p:spTree>
    <p:extLst>
      <p:ext uri="{BB962C8B-B14F-4D97-AF65-F5344CB8AC3E}">
        <p14:creationId xmlns:p14="http://schemas.microsoft.com/office/powerpoint/2010/main" val="2362125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13</a:t>
            </a:fld>
            <a:endParaRPr lang="en-US" dirty="0"/>
          </a:p>
        </p:txBody>
      </p:sp>
    </p:spTree>
    <p:extLst>
      <p:ext uri="{BB962C8B-B14F-4D97-AF65-F5344CB8AC3E}">
        <p14:creationId xmlns:p14="http://schemas.microsoft.com/office/powerpoint/2010/main" val="160064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14</a:t>
            </a:fld>
            <a:endParaRPr lang="en-US" dirty="0"/>
          </a:p>
        </p:txBody>
      </p:sp>
    </p:spTree>
    <p:extLst>
      <p:ext uri="{BB962C8B-B14F-4D97-AF65-F5344CB8AC3E}">
        <p14:creationId xmlns:p14="http://schemas.microsoft.com/office/powerpoint/2010/main" val="282279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a:t>
            </a:fld>
            <a:endParaRPr lang="en-US" dirty="0"/>
          </a:p>
        </p:txBody>
      </p:sp>
    </p:spTree>
    <p:extLst>
      <p:ext uri="{BB962C8B-B14F-4D97-AF65-F5344CB8AC3E}">
        <p14:creationId xmlns:p14="http://schemas.microsoft.com/office/powerpoint/2010/main" val="7428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a:t>
            </a:fld>
            <a:endParaRPr lang="en-US" dirty="0"/>
          </a:p>
        </p:txBody>
      </p:sp>
    </p:spTree>
    <p:extLst>
      <p:ext uri="{BB962C8B-B14F-4D97-AF65-F5344CB8AC3E}">
        <p14:creationId xmlns:p14="http://schemas.microsoft.com/office/powerpoint/2010/main" val="405745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a:t>
            </a:fld>
            <a:endParaRPr lang="en-US" dirty="0"/>
          </a:p>
        </p:txBody>
      </p:sp>
    </p:spTree>
    <p:extLst>
      <p:ext uri="{BB962C8B-B14F-4D97-AF65-F5344CB8AC3E}">
        <p14:creationId xmlns:p14="http://schemas.microsoft.com/office/powerpoint/2010/main" val="109862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a:t>
            </a:fld>
            <a:endParaRPr lang="en-US" dirty="0"/>
          </a:p>
        </p:txBody>
      </p:sp>
    </p:spTree>
    <p:extLst>
      <p:ext uri="{BB962C8B-B14F-4D97-AF65-F5344CB8AC3E}">
        <p14:creationId xmlns:p14="http://schemas.microsoft.com/office/powerpoint/2010/main" val="193748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6</a:t>
            </a:fld>
            <a:endParaRPr lang="en-US" dirty="0"/>
          </a:p>
        </p:txBody>
      </p:sp>
    </p:spTree>
    <p:extLst>
      <p:ext uri="{BB962C8B-B14F-4D97-AF65-F5344CB8AC3E}">
        <p14:creationId xmlns:p14="http://schemas.microsoft.com/office/powerpoint/2010/main" val="84034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7</a:t>
            </a:fld>
            <a:endParaRPr lang="en-US" dirty="0"/>
          </a:p>
        </p:txBody>
      </p:sp>
    </p:spTree>
    <p:extLst>
      <p:ext uri="{BB962C8B-B14F-4D97-AF65-F5344CB8AC3E}">
        <p14:creationId xmlns:p14="http://schemas.microsoft.com/office/powerpoint/2010/main" val="267684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8</a:t>
            </a:fld>
            <a:endParaRPr lang="en-US" dirty="0"/>
          </a:p>
        </p:txBody>
      </p:sp>
    </p:spTree>
    <p:extLst>
      <p:ext uri="{BB962C8B-B14F-4D97-AF65-F5344CB8AC3E}">
        <p14:creationId xmlns:p14="http://schemas.microsoft.com/office/powerpoint/2010/main" val="3477759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9</a:t>
            </a:fld>
            <a:endParaRPr lang="en-US" dirty="0"/>
          </a:p>
        </p:txBody>
      </p:sp>
    </p:spTree>
    <p:extLst>
      <p:ext uri="{BB962C8B-B14F-4D97-AF65-F5344CB8AC3E}">
        <p14:creationId xmlns:p14="http://schemas.microsoft.com/office/powerpoint/2010/main" val="300908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4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397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19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179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6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3777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466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204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4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906981"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ext Placeholder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08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8/15/2024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941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8/15/2024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59396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9841E-71E7-4F51-8E6F-5E8A5E3756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3A2E0DA-DA21-447D-AD1F-3DB915DD0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75" y="0"/>
            <a:ext cx="12306174" cy="7230022"/>
          </a:xfrm>
          <a:prstGeom prst="rect">
            <a:avLst/>
          </a:prstGeom>
        </p:spPr>
      </p:pic>
      <p:sp>
        <p:nvSpPr>
          <p:cNvPr id="12" name="Rectangle 11">
            <a:extLst>
              <a:ext uri="{FF2B5EF4-FFF2-40B4-BE49-F238E27FC236}">
                <a16:creationId xmlns:a16="http://schemas.microsoft.com/office/drawing/2014/main" id="{594B067E-A161-4B29-A8FA-FEEB194495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6CA50C-1A88-4B3F-A34F-FE199F4205A2}"/>
              </a:ext>
            </a:extLst>
          </p:cNvPr>
          <p:cNvSpPr>
            <a:spLocks noGrp="1"/>
          </p:cNvSpPr>
          <p:nvPr>
            <p:ph type="ctrTitle"/>
          </p:nvPr>
        </p:nvSpPr>
        <p:spPr>
          <a:xfrm>
            <a:off x="117447" y="1298447"/>
            <a:ext cx="4387442" cy="4565458"/>
          </a:xfrm>
        </p:spPr>
        <p:txBody>
          <a:bodyPr>
            <a:noAutofit/>
          </a:bodyPr>
          <a:lstStyle/>
          <a:p>
            <a:pPr algn="ctr"/>
            <a:r>
              <a:rPr lang="en-US" sz="7000" dirty="0" smtClean="0">
                <a:latin typeface="a Abstract Groovy" panose="02000503000000000000" pitchFamily="2" charset="0"/>
              </a:rPr>
              <a:t>Lending Club</a:t>
            </a:r>
            <a:br>
              <a:rPr lang="en-US" sz="7000" dirty="0" smtClean="0">
                <a:latin typeface="a Abstract Groovy" panose="02000503000000000000" pitchFamily="2" charset="0"/>
              </a:rPr>
            </a:br>
            <a:r>
              <a:rPr lang="en-US" sz="7000" dirty="0" smtClean="0">
                <a:latin typeface="a Abstract Groovy" panose="02000503000000000000" pitchFamily="2" charset="0"/>
              </a:rPr>
              <a:t>- </a:t>
            </a:r>
            <a:r>
              <a:rPr lang="en-US" sz="7000" dirty="0">
                <a:latin typeface="a Abstract Groovy" panose="02000503000000000000" pitchFamily="2" charset="0"/>
              </a:rPr>
              <a:t/>
            </a:r>
            <a:br>
              <a:rPr lang="en-US" sz="7000" dirty="0">
                <a:latin typeface="a Abstract Groovy" panose="02000503000000000000" pitchFamily="2" charset="0"/>
              </a:rPr>
            </a:br>
            <a:r>
              <a:rPr lang="en-US" sz="7000" dirty="0" smtClean="0">
                <a:latin typeface="a Abstract Groovy" panose="02000503000000000000" pitchFamily="2" charset="0"/>
              </a:rPr>
              <a:t>Case Study</a:t>
            </a:r>
            <a:endParaRPr lang="en-US" sz="7000" dirty="0">
              <a:latin typeface="a Abstract Groovy" panose="02000503000000000000" pitchFamily="2" charset="0"/>
            </a:endParaRPr>
          </a:p>
        </p:txBody>
      </p:sp>
      <p:sp>
        <p:nvSpPr>
          <p:cNvPr id="14" name="Rectangle 13">
            <a:extLst>
              <a:ext uri="{FF2B5EF4-FFF2-40B4-BE49-F238E27FC236}">
                <a16:creationId xmlns:a16="http://schemas.microsoft.com/office/drawing/2014/main" id="{C20C741F-0826-4AB6-A92E-AB4EB50216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1">
            <a:extLst>
              <a:ext uri="{FF2B5EF4-FFF2-40B4-BE49-F238E27FC236}">
                <a16:creationId xmlns:a16="http://schemas.microsoft.com/office/drawing/2014/main" id="{7D6CA50C-1A88-4B3F-A34F-FE199F4205A2}"/>
              </a:ext>
            </a:extLst>
          </p:cNvPr>
          <p:cNvSpPr txBox="1">
            <a:spLocks/>
          </p:cNvSpPr>
          <p:nvPr/>
        </p:nvSpPr>
        <p:spPr>
          <a:xfrm>
            <a:off x="2810311" y="6258187"/>
            <a:ext cx="5578679" cy="59981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pPr algn="ctr"/>
            <a:r>
              <a:rPr lang="en-US" sz="3200" dirty="0" smtClean="0">
                <a:solidFill>
                  <a:srgbClr val="FFFF00"/>
                </a:solidFill>
                <a:latin typeface="Black Future" panose="02000600000000000000" pitchFamily="50" charset="0"/>
              </a:rPr>
              <a:t>Created By – Sagar Maru</a:t>
            </a:r>
            <a:endParaRPr lang="en-US" sz="3200" dirty="0">
              <a:solidFill>
                <a:srgbClr val="FFFF00"/>
              </a:solidFill>
              <a:latin typeface="Black Future" panose="02000600000000000000" pitchFamily="50" charset="0"/>
            </a:endParaRPr>
          </a:p>
        </p:txBody>
      </p:sp>
    </p:spTree>
    <p:extLst>
      <p:ext uri="{BB962C8B-B14F-4D97-AF65-F5344CB8AC3E}">
        <p14:creationId xmlns:p14="http://schemas.microsoft.com/office/powerpoint/2010/main" val="2745828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2110722-2775-4A70-8182-7C215D42C9B2}"/>
              </a:ext>
            </a:extLst>
          </p:cNvPr>
          <p:cNvSpPr txBox="1">
            <a:spLocks/>
          </p:cNvSpPr>
          <p:nvPr/>
        </p:nvSpPr>
        <p:spPr>
          <a:xfrm>
            <a:off x="0" y="771788"/>
            <a:ext cx="3405930" cy="5301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800" dirty="0"/>
              <a:t>A higher number of public bankruptcy records significantly increases the risk of loan default. </a:t>
            </a:r>
            <a:endParaRPr lang="en-US" sz="2800" dirty="0" smtClean="0"/>
          </a:p>
          <a:p>
            <a:endParaRPr lang="en-US" sz="2800" dirty="0"/>
          </a:p>
          <a:p>
            <a:r>
              <a:rPr lang="en-US" sz="2800" dirty="0" smtClean="0"/>
              <a:t>More </a:t>
            </a:r>
            <a:r>
              <a:rPr lang="en-US" sz="2800" dirty="0"/>
              <a:t>records suggest a greater likelihood of non-repayment, making this an important factor in evaluating loan risk.</a:t>
            </a:r>
          </a:p>
        </p:txBody>
      </p:sp>
      <p:pic>
        <p:nvPicPr>
          <p:cNvPr id="3" name="Picture 2"/>
          <p:cNvPicPr>
            <a:picLocks noChangeAspect="1"/>
          </p:cNvPicPr>
          <p:nvPr/>
        </p:nvPicPr>
        <p:blipFill>
          <a:blip r:embed="rId3"/>
          <a:stretch>
            <a:fillRect/>
          </a:stretch>
        </p:blipFill>
        <p:spPr>
          <a:xfrm>
            <a:off x="3668704" y="1319992"/>
            <a:ext cx="7716327" cy="4753638"/>
          </a:xfrm>
          <a:prstGeom prst="rect">
            <a:avLst/>
          </a:prstGeom>
        </p:spPr>
      </p:pic>
      <p:sp>
        <p:nvSpPr>
          <p:cNvPr id="7" name="Title 1">
            <a:extLst>
              <a:ext uri="{FF2B5EF4-FFF2-40B4-BE49-F238E27FC236}">
                <a16:creationId xmlns:a16="http://schemas.microsoft.com/office/drawing/2014/main" id="{DFE1F858-2A30-4F73-962A-B70A9326A7C2}"/>
              </a:ext>
            </a:extLst>
          </p:cNvPr>
          <p:cNvSpPr txBox="1">
            <a:spLocks/>
          </p:cNvSpPr>
          <p:nvPr/>
        </p:nvSpPr>
        <p:spPr>
          <a:xfrm>
            <a:off x="3564782" y="485424"/>
            <a:ext cx="7367487" cy="99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IN" sz="2200" dirty="0">
                <a:solidFill>
                  <a:schemeClr val="bg1">
                    <a:lumMod val="65000"/>
                  </a:schemeClr>
                </a:solidFill>
                <a:latin typeface="a Abstract Groovy" panose="02000503000000000000" pitchFamily="2" charset="0"/>
              </a:rPr>
              <a:t>public bankruptcy </a:t>
            </a:r>
            <a:r>
              <a:rPr lang="en-IN" sz="2200" dirty="0" smtClean="0">
                <a:solidFill>
                  <a:schemeClr val="bg1">
                    <a:lumMod val="65000"/>
                  </a:schemeClr>
                </a:solidFill>
                <a:latin typeface="a Abstract Groovy" panose="02000503000000000000" pitchFamily="2" charset="0"/>
              </a:rPr>
              <a:t>records Vs Loan Status</a:t>
            </a:r>
            <a:endParaRPr lang="en-US" sz="2200" dirty="0">
              <a:solidFill>
                <a:schemeClr val="bg1">
                  <a:lumMod val="65000"/>
                </a:schemeClr>
              </a:solidFill>
              <a:latin typeface="a Abstract Groovy" panose="02000503000000000000" pitchFamily="2" charset="0"/>
            </a:endParaRPr>
          </a:p>
        </p:txBody>
      </p:sp>
    </p:spTree>
    <p:extLst>
      <p:ext uri="{BB962C8B-B14F-4D97-AF65-F5344CB8AC3E}">
        <p14:creationId xmlns:p14="http://schemas.microsoft.com/office/powerpoint/2010/main" val="3256333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642856" y="757324"/>
            <a:ext cx="3549144" cy="5329325"/>
          </a:xfrm>
        </p:spPr>
        <p:txBody>
          <a:bodyPr>
            <a:noAutofit/>
          </a:bodyPr>
          <a:lstStyle/>
          <a:p>
            <a:r>
              <a:rPr lang="en-US" sz="2100" dirty="0"/>
              <a:t>Darker values indicate stronger correlations. </a:t>
            </a:r>
            <a:r>
              <a:rPr lang="en-US" sz="2100" dirty="0" err="1"/>
              <a:t>Loan_amnt</a:t>
            </a:r>
            <a:r>
              <a:rPr lang="en-US" sz="2100" dirty="0"/>
              <a:t>, </a:t>
            </a:r>
            <a:r>
              <a:rPr lang="en-US" sz="2100" dirty="0" err="1"/>
              <a:t>funded_amnt</a:t>
            </a:r>
            <a:r>
              <a:rPr lang="en-US" sz="2100" dirty="0"/>
              <a:t>, </a:t>
            </a:r>
            <a:r>
              <a:rPr lang="en-US" sz="2100" dirty="0" err="1"/>
              <a:t>funded_amnt_inv</a:t>
            </a:r>
            <a:r>
              <a:rPr lang="en-US" sz="2100" dirty="0"/>
              <a:t>, installment, and </a:t>
            </a:r>
            <a:r>
              <a:rPr lang="en-US" sz="2100" dirty="0" err="1"/>
              <a:t>total_pymnt</a:t>
            </a:r>
            <a:r>
              <a:rPr lang="en-US" sz="2100" dirty="0"/>
              <a:t> are highly correlated, showing strong relationships. </a:t>
            </a:r>
            <a:r>
              <a:rPr lang="en-US" sz="2100" dirty="0" smtClean="0"/>
              <a:t/>
            </a:r>
            <a:br>
              <a:rPr lang="en-US" sz="2100" dirty="0" smtClean="0"/>
            </a:br>
            <a:r>
              <a:rPr lang="en-US" sz="2100" dirty="0"/>
              <a:t/>
            </a:r>
            <a:br>
              <a:rPr lang="en-US" sz="2100" dirty="0"/>
            </a:br>
            <a:r>
              <a:rPr lang="en-US" sz="2100" dirty="0" smtClean="0"/>
              <a:t>Additionally</a:t>
            </a:r>
            <a:r>
              <a:rPr lang="en-US" sz="2100" dirty="0"/>
              <a:t>, public records (</a:t>
            </a:r>
            <a:r>
              <a:rPr lang="en-US" sz="2100" dirty="0" err="1"/>
              <a:t>pub_rec</a:t>
            </a:r>
            <a:r>
              <a:rPr lang="en-US" sz="2100" dirty="0"/>
              <a:t>, </a:t>
            </a:r>
            <a:r>
              <a:rPr lang="en-US" sz="2100" dirty="0" err="1"/>
              <a:t>pub_rec_bankruptcies</a:t>
            </a:r>
            <a:r>
              <a:rPr lang="en-US" sz="2100" dirty="0"/>
              <a:t>) and account-related fields (</a:t>
            </a:r>
            <a:r>
              <a:rPr lang="en-US" sz="2100" dirty="0" err="1"/>
              <a:t>open_acc</a:t>
            </a:r>
            <a:r>
              <a:rPr lang="en-US" sz="2100" dirty="0"/>
              <a:t>, </a:t>
            </a:r>
            <a:r>
              <a:rPr lang="en-US" sz="2100" dirty="0" err="1"/>
              <a:t>total_acc</a:t>
            </a:r>
            <a:r>
              <a:rPr lang="en-US" sz="2100" dirty="0"/>
              <a:t>) exhibit significant correlation, indicating these variables are closely connected and may influence each other within the dataset.</a:t>
            </a:r>
            <a:endParaRPr lang="en-US" sz="2100" dirty="0"/>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a:blip r:embed="rId3"/>
          <a:stretch>
            <a:fillRect/>
          </a:stretch>
        </p:blipFill>
        <p:spPr>
          <a:xfrm>
            <a:off x="384048" y="304220"/>
            <a:ext cx="8258808" cy="6235532"/>
          </a:xfrm>
          <a:prstGeom prst="rect">
            <a:avLst/>
          </a:prstGeom>
        </p:spPr>
      </p:pic>
    </p:spTree>
    <p:extLst>
      <p:ext uri="{BB962C8B-B14F-4D97-AF65-F5344CB8AC3E}">
        <p14:creationId xmlns:p14="http://schemas.microsoft.com/office/powerpoint/2010/main" val="2672458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2110722-2775-4A70-8182-7C215D42C9B2}"/>
              </a:ext>
            </a:extLst>
          </p:cNvPr>
          <p:cNvSpPr txBox="1">
            <a:spLocks/>
          </p:cNvSpPr>
          <p:nvPr/>
        </p:nvSpPr>
        <p:spPr>
          <a:xfrm>
            <a:off x="0" y="771788"/>
            <a:ext cx="3405930" cy="5301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b="1" dirty="0"/>
              <a:t>Vacation Loans:</a:t>
            </a:r>
            <a:r>
              <a:rPr lang="en-US" sz="2000" dirty="0"/>
              <a:t> Higher risk is observed in states such as Alaska (AK), Hawaii (HI), and Oregon (OR</a:t>
            </a:r>
            <a:r>
              <a:rPr lang="en-US" sz="2000" dirty="0" smtClean="0"/>
              <a:t>).</a:t>
            </a:r>
          </a:p>
          <a:p>
            <a:endParaRPr lang="en-US" sz="2000" dirty="0"/>
          </a:p>
          <a:p>
            <a:r>
              <a:rPr lang="en-US" sz="2000" b="1" dirty="0"/>
              <a:t>Education Loans:</a:t>
            </a:r>
            <a:r>
              <a:rPr lang="en-US" sz="2000" dirty="0"/>
              <a:t> Elevated risk is noted in Arkansas (AR), Kansas (KS), and Utah (UT</a:t>
            </a:r>
            <a:r>
              <a:rPr lang="en-US" sz="2000" dirty="0" smtClean="0"/>
              <a:t>).</a:t>
            </a:r>
          </a:p>
          <a:p>
            <a:endParaRPr lang="en-US" sz="2000" dirty="0"/>
          </a:p>
          <a:p>
            <a:r>
              <a:rPr lang="en-US" sz="2000" b="1" dirty="0"/>
              <a:t>Small Business Loans:</a:t>
            </a:r>
            <a:r>
              <a:rPr lang="en-US" sz="2000" dirty="0"/>
              <a:t> Delaware (DE), New Mexico (NM), West Virginia (WV), and Wyoming (WY) show higher risks for small business loans.</a:t>
            </a:r>
          </a:p>
          <a:p>
            <a:r>
              <a:rPr lang="en-US" sz="2000" b="1" dirty="0"/>
              <a:t>Wedding Loans:</a:t>
            </a:r>
            <a:r>
              <a:rPr lang="en-US" sz="2000" dirty="0"/>
              <a:t> Increased risk is observed in Mississippi (MS) and Oregon (OR).</a:t>
            </a:r>
          </a:p>
        </p:txBody>
      </p:sp>
      <p:pic>
        <p:nvPicPr>
          <p:cNvPr id="2" name="Picture 1"/>
          <p:cNvPicPr>
            <a:picLocks noChangeAspect="1"/>
          </p:cNvPicPr>
          <p:nvPr/>
        </p:nvPicPr>
        <p:blipFill>
          <a:blip r:embed="rId3"/>
          <a:stretch>
            <a:fillRect/>
          </a:stretch>
        </p:blipFill>
        <p:spPr>
          <a:xfrm>
            <a:off x="3405930" y="858167"/>
            <a:ext cx="8365291" cy="5129084"/>
          </a:xfrm>
          <a:prstGeom prst="rect">
            <a:avLst/>
          </a:prstGeom>
        </p:spPr>
      </p:pic>
    </p:spTree>
    <p:extLst>
      <p:ext uri="{BB962C8B-B14F-4D97-AF65-F5344CB8AC3E}">
        <p14:creationId xmlns:p14="http://schemas.microsoft.com/office/powerpoint/2010/main" val="3298517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72AC46CB-E41C-431E-B498-6295C0C5E3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E1F858-2A30-4F73-962A-B70A9326A7C2}"/>
              </a:ext>
            </a:extLst>
          </p:cNvPr>
          <p:cNvSpPr>
            <a:spLocks noGrp="1"/>
          </p:cNvSpPr>
          <p:nvPr>
            <p:ph type="title"/>
          </p:nvPr>
        </p:nvSpPr>
        <p:spPr>
          <a:xfrm>
            <a:off x="134224" y="822121"/>
            <a:ext cx="5394121" cy="1820411"/>
          </a:xfrm>
        </p:spPr>
        <p:txBody>
          <a:bodyPr>
            <a:noAutofit/>
          </a:bodyPr>
          <a:lstStyle/>
          <a:p>
            <a:r>
              <a:rPr lang="en-US" sz="2400" dirty="0"/>
              <a:t>Higher installment amounts are linked to more defaults across all income groups, indicating that as payments increase, the likelihood of loan defaults rises, regardless of income level.</a:t>
            </a:r>
            <a:endParaRPr lang="en-US" sz="2400" dirty="0"/>
          </a:p>
        </p:txBody>
      </p:sp>
      <p:pic>
        <p:nvPicPr>
          <p:cNvPr id="6" name="Picture 5" descr="Woman standing in her office looking at blueprints">
            <a:extLst>
              <a:ext uri="{FF2B5EF4-FFF2-40B4-BE49-F238E27FC236}">
                <a16:creationId xmlns:a16="http://schemas.microsoft.com/office/drawing/2014/main" id="{6F523839-0F2B-44C9-82BE-A2C19B244510}"/>
              </a:ext>
            </a:extLst>
          </p:cNvPr>
          <p:cNvPicPr>
            <a:picLocks noChangeAspect="1"/>
          </p:cNvPicPr>
          <p:nvPr/>
        </p:nvPicPr>
        <p:blipFill rotWithShape="1">
          <a:blip r:embed="rId3"/>
          <a:srcRect l="31944" r="2462"/>
          <a:stretch/>
        </p:blipFill>
        <p:spPr>
          <a:xfrm>
            <a:off x="6083162" y="759254"/>
            <a:ext cx="5238340" cy="5330650"/>
          </a:xfrm>
          <a:prstGeom prst="rect">
            <a:avLst/>
          </a:prstGeom>
        </p:spPr>
      </p:pic>
      <p:pic>
        <p:nvPicPr>
          <p:cNvPr id="5" name="Picture 4"/>
          <p:cNvPicPr>
            <a:picLocks noChangeAspect="1"/>
          </p:cNvPicPr>
          <p:nvPr/>
        </p:nvPicPr>
        <p:blipFill>
          <a:blip r:embed="rId4"/>
          <a:stretch>
            <a:fillRect/>
          </a:stretch>
        </p:blipFill>
        <p:spPr>
          <a:xfrm>
            <a:off x="63132" y="2642532"/>
            <a:ext cx="5465213" cy="3364121"/>
          </a:xfrm>
          <a:prstGeom prst="rect">
            <a:avLst/>
          </a:prstGeom>
        </p:spPr>
      </p:pic>
    </p:spTree>
    <p:extLst>
      <p:ext uri="{BB962C8B-B14F-4D97-AF65-F5344CB8AC3E}">
        <p14:creationId xmlns:p14="http://schemas.microsoft.com/office/powerpoint/2010/main" val="139689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3299F-3E8A-4BF7-9C3D-B9F22CF94C4E}"/>
              </a:ext>
            </a:extLst>
          </p:cNvPr>
          <p:cNvSpPr>
            <a:spLocks noGrp="1"/>
          </p:cNvSpPr>
          <p:nvPr>
            <p:ph type="ctrTitle"/>
          </p:nvPr>
        </p:nvSpPr>
        <p:spPr>
          <a:xfrm>
            <a:off x="1053070" y="1734676"/>
            <a:ext cx="7315200" cy="1598547"/>
          </a:xfrm>
        </p:spPr>
        <p:txBody>
          <a:bodyPr>
            <a:normAutofit/>
          </a:bodyPr>
          <a:lstStyle/>
          <a:p>
            <a:r>
              <a:rPr lang="en-US" sz="8000" dirty="0">
                <a:latin typeface="a Abstract Groovy" panose="02000503000000000000" pitchFamily="2" charset="0"/>
              </a:rPr>
              <a:t>Thank you</a:t>
            </a:r>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1">
            <a:extLst>
              <a:ext uri="{FF2B5EF4-FFF2-40B4-BE49-F238E27FC236}">
                <a16:creationId xmlns:a16="http://schemas.microsoft.com/office/drawing/2014/main" id="{7D6CA50C-1A88-4B3F-A34F-FE199F4205A2}"/>
              </a:ext>
            </a:extLst>
          </p:cNvPr>
          <p:cNvSpPr txBox="1">
            <a:spLocks/>
          </p:cNvSpPr>
          <p:nvPr/>
        </p:nvSpPr>
        <p:spPr>
          <a:xfrm>
            <a:off x="1627464" y="4009936"/>
            <a:ext cx="5578679" cy="7046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pPr algn="ctr"/>
            <a:r>
              <a:rPr lang="en-US" sz="3200" dirty="0" smtClean="0">
                <a:solidFill>
                  <a:schemeClr val="tx1"/>
                </a:solidFill>
                <a:latin typeface="Chalktastic" panose="03000600000000000000" pitchFamily="66" charset="0"/>
              </a:rPr>
              <a:t>From – Sagar Maru</a:t>
            </a:r>
            <a:endParaRPr lang="en-US" sz="3200" dirty="0">
              <a:solidFill>
                <a:schemeClr val="tx1"/>
              </a:solidFill>
              <a:latin typeface="Chalktastic" panose="03000600000000000000" pitchFamily="66" charset="0"/>
            </a:endParaRPr>
          </a:p>
        </p:txBody>
      </p:sp>
    </p:spTree>
    <p:extLst>
      <p:ext uri="{BB962C8B-B14F-4D97-AF65-F5344CB8AC3E}">
        <p14:creationId xmlns:p14="http://schemas.microsoft.com/office/powerpoint/2010/main" val="295816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178560-78C9-4CB5-BE46-05302CDA8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ultiple people looking at blueprints&#10;">
            <a:extLst>
              <a:ext uri="{FF2B5EF4-FFF2-40B4-BE49-F238E27FC236}">
                <a16:creationId xmlns:a16="http://schemas.microsoft.com/office/drawing/2014/main" id="{DC582F7A-0108-4267-A3E3-CA43CDA209C6}"/>
              </a:ext>
            </a:extLst>
          </p:cNvPr>
          <p:cNvPicPr>
            <a:picLocks noChangeAspect="1"/>
          </p:cNvPicPr>
          <p:nvPr/>
        </p:nvPicPr>
        <p:blipFill rotWithShape="1">
          <a:blip r:embed="rId3"/>
          <a:srcRect l="25"/>
          <a:stretch/>
        </p:blipFill>
        <p:spPr>
          <a:xfrm>
            <a:off x="20" y="1"/>
            <a:ext cx="12188932" cy="6858000"/>
          </a:xfrm>
          <a:prstGeom prst="rect">
            <a:avLst/>
          </a:prstGeom>
        </p:spPr>
      </p:pic>
      <p:sp>
        <p:nvSpPr>
          <p:cNvPr id="34" name="Rectangle 33">
            <a:extLst>
              <a:ext uri="{FF2B5EF4-FFF2-40B4-BE49-F238E27FC236}">
                <a16:creationId xmlns:a16="http://schemas.microsoft.com/office/drawing/2014/main" id="{69461EC9-A94F-4225-B526-5C862F340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492750-E12D-4995-ABCB-5BB846060890}"/>
              </a:ext>
            </a:extLst>
          </p:cNvPr>
          <p:cNvSpPr>
            <a:spLocks noGrp="1"/>
          </p:cNvSpPr>
          <p:nvPr>
            <p:ph type="title"/>
          </p:nvPr>
        </p:nvSpPr>
        <p:spPr>
          <a:xfrm>
            <a:off x="75502" y="545284"/>
            <a:ext cx="3346630" cy="5427677"/>
          </a:xfrm>
        </p:spPr>
        <p:txBody>
          <a:bodyPr>
            <a:normAutofit/>
          </a:bodyPr>
          <a:lstStyle/>
          <a:p>
            <a:pPr eaLnBrk="0" fontAlgn="base" hangingPunct="0">
              <a:lnSpc>
                <a:spcPct val="100000"/>
              </a:lnSpc>
              <a:spcAft>
                <a:spcPct val="0"/>
              </a:spcAft>
            </a:pPr>
            <a:r>
              <a:rPr lang="en-US" sz="4400" dirty="0">
                <a:latin typeface="a Abstract Groovy" panose="02000503000000000000" pitchFamily="2" charset="0"/>
              </a:rPr>
              <a:t>Planning </a:t>
            </a:r>
            <a:r>
              <a:rPr lang="en-US" sz="4400" dirty="0" smtClean="0">
                <a:latin typeface="a Abstract Groovy" panose="02000503000000000000" pitchFamily="2" charset="0"/>
              </a:rPr>
              <a:t>  </a:t>
            </a:r>
            <a:br>
              <a:rPr lang="en-US" sz="4400" dirty="0" smtClean="0">
                <a:latin typeface="a Abstract Groovy" panose="02000503000000000000" pitchFamily="2" charset="0"/>
              </a:rPr>
            </a:br>
            <a:r>
              <a:rPr lang="en-US" sz="4400" dirty="0">
                <a:latin typeface="a Abstract Groovy" panose="02000503000000000000" pitchFamily="2" charset="0"/>
              </a:rPr>
              <a:t> </a:t>
            </a:r>
            <a:r>
              <a:rPr lang="en-US" sz="4400" dirty="0" smtClean="0">
                <a:latin typeface="a Abstract Groovy" panose="02000503000000000000" pitchFamily="2" charset="0"/>
              </a:rPr>
              <a:t>   </a:t>
            </a:r>
            <a:r>
              <a:rPr lang="en-US" sz="4400" dirty="0" smtClean="0">
                <a:latin typeface="a Abstract Groovy" panose="02000503000000000000" pitchFamily="2" charset="0"/>
              </a:rPr>
              <a:t>the  </a:t>
            </a:r>
            <a:br>
              <a:rPr lang="en-US" sz="4400" dirty="0" smtClean="0">
                <a:latin typeface="a Abstract Groovy" panose="02000503000000000000" pitchFamily="2" charset="0"/>
              </a:rPr>
            </a:br>
            <a:r>
              <a:rPr lang="en-US" sz="4400" dirty="0">
                <a:latin typeface="a Abstract Groovy" panose="02000503000000000000" pitchFamily="2" charset="0"/>
              </a:rPr>
              <a:t> </a:t>
            </a:r>
            <a:r>
              <a:rPr lang="en-US" sz="4400" dirty="0" smtClean="0">
                <a:latin typeface="a Abstract Groovy" panose="02000503000000000000" pitchFamily="2" charset="0"/>
              </a:rPr>
              <a:t>Process</a:t>
            </a:r>
            <a:r>
              <a:rPr lang="en-US" sz="2800" dirty="0" smtClean="0"/>
              <a:t/>
            </a:r>
            <a:br>
              <a:rPr lang="en-US" sz="2800" dirty="0" smtClean="0"/>
            </a:br>
            <a:r>
              <a:rPr lang="en-US" sz="2800" dirty="0" smtClean="0"/>
              <a:t/>
            </a:r>
            <a:br>
              <a:rPr lang="en-US" sz="2800" dirty="0" smtClean="0"/>
            </a:br>
            <a:r>
              <a:rPr lang="en-US" altLang="en-US" sz="1800" b="1" dirty="0">
                <a:solidFill>
                  <a:schemeClr val="tx1"/>
                </a:solidFill>
                <a:latin typeface="Arial" panose="020B0604020202020204" pitchFamily="34" charset="0"/>
              </a:rPr>
              <a:t>Data Understanding</a:t>
            </a:r>
            <a:r>
              <a:rPr lang="en-US" altLang="en-US" sz="1800" dirty="0">
                <a:solidFill>
                  <a:schemeClr val="tx1"/>
                </a:solidFill>
                <a:latin typeface="Arial" panose="020B0604020202020204" pitchFamily="34" charset="0"/>
              </a:rPr>
              <a:t>: Gain insights into the dataset</a:t>
            </a:r>
            <a:r>
              <a:rPr lang="en-US" altLang="en-US" sz="1800" dirty="0" smtClean="0">
                <a:solidFill>
                  <a:schemeClr val="tx1"/>
                </a:solidFill>
                <a:latin typeface="Arial" panose="020B0604020202020204" pitchFamily="34" charset="0"/>
              </a:rPr>
              <a:t>.</a:t>
            </a:r>
            <a:br>
              <a:rPr lang="en-US" altLang="en-US" sz="1800" dirty="0" smtClean="0">
                <a:solidFill>
                  <a:schemeClr val="tx1"/>
                </a:solidFill>
                <a:latin typeface="Arial" panose="020B0604020202020204" pitchFamily="34" charset="0"/>
              </a:rPr>
            </a:br>
            <a:r>
              <a:rPr lang="en-US" altLang="en-US" sz="1800" dirty="0">
                <a:solidFill>
                  <a:schemeClr val="tx1"/>
                </a:solidFill>
                <a:latin typeface="Arial" panose="020B0604020202020204" pitchFamily="34" charset="0"/>
              </a:rPr>
              <a:t/>
            </a:r>
            <a:br>
              <a:rPr lang="en-US" altLang="en-US" sz="1800" dirty="0">
                <a:solidFill>
                  <a:schemeClr val="tx1"/>
                </a:solidFill>
                <a:latin typeface="Arial" panose="020B0604020202020204" pitchFamily="34" charset="0"/>
              </a:rPr>
            </a:br>
            <a:r>
              <a:rPr lang="en-US" altLang="en-US" sz="1600" b="1" dirty="0" smtClean="0">
                <a:solidFill>
                  <a:schemeClr val="tx1"/>
                </a:solidFill>
                <a:latin typeface="Arial" panose="020B0604020202020204" pitchFamily="34" charset="0"/>
              </a:rPr>
              <a:t>Data </a:t>
            </a:r>
            <a:r>
              <a:rPr lang="en-US" altLang="en-US" sz="1600" b="1" dirty="0">
                <a:solidFill>
                  <a:schemeClr val="tx1"/>
                </a:solidFill>
                <a:latin typeface="Arial" panose="020B0604020202020204" pitchFamily="34" charset="0"/>
              </a:rPr>
              <a:t>Cleaning and Manipulation</a:t>
            </a:r>
            <a:r>
              <a:rPr lang="en-US" altLang="en-US" sz="1600" dirty="0">
                <a:solidFill>
                  <a:schemeClr val="tx1"/>
                </a:solidFill>
                <a:latin typeface="Arial" panose="020B0604020202020204" pitchFamily="34" charset="0"/>
              </a:rPr>
              <a:t>: Prepare and refine the data for analysis</a:t>
            </a:r>
            <a:r>
              <a:rPr lang="en-US" altLang="en-US" sz="1600" dirty="0" smtClean="0">
                <a:solidFill>
                  <a:schemeClr val="tx1"/>
                </a:solidFill>
                <a:latin typeface="Arial" panose="020B0604020202020204" pitchFamily="34" charset="0"/>
              </a:rPr>
              <a:t>.</a:t>
            </a:r>
            <a:br>
              <a:rPr lang="en-US" altLang="en-US" sz="1600" dirty="0" smtClean="0">
                <a:solidFill>
                  <a:schemeClr val="tx1"/>
                </a:solidFill>
                <a:latin typeface="Arial" panose="020B0604020202020204" pitchFamily="34" charset="0"/>
              </a:rPr>
            </a:br>
            <a:r>
              <a:rPr lang="en-US" altLang="en-US" sz="1600" dirty="0">
                <a:solidFill>
                  <a:schemeClr val="tx1"/>
                </a:solidFill>
                <a:latin typeface="Arial" panose="020B0604020202020204" pitchFamily="34" charset="0"/>
              </a:rPr>
              <a:t/>
            </a:r>
            <a:br>
              <a:rPr lang="en-US" altLang="en-US" sz="1600" dirty="0">
                <a:solidFill>
                  <a:schemeClr val="tx1"/>
                </a:solidFill>
                <a:latin typeface="Arial" panose="020B0604020202020204" pitchFamily="34" charset="0"/>
              </a:rPr>
            </a:br>
            <a:r>
              <a:rPr lang="en-US" altLang="en-US" sz="1600" b="1" dirty="0">
                <a:solidFill>
                  <a:schemeClr val="tx1"/>
                </a:solidFill>
                <a:latin typeface="Arial" panose="020B0604020202020204" pitchFamily="34" charset="0"/>
              </a:rPr>
              <a:t>Data Analysis and Visualization</a:t>
            </a:r>
            <a:r>
              <a:rPr lang="en-US" altLang="en-US" sz="1600" dirty="0">
                <a:solidFill>
                  <a:schemeClr val="tx1"/>
                </a:solidFill>
                <a:latin typeface="Arial" panose="020B0604020202020204" pitchFamily="34" charset="0"/>
              </a:rPr>
              <a:t>: Analyze the data and create visual representations to uncover insights</a:t>
            </a:r>
            <a:endParaRPr lang="en-US" sz="2400" dirty="0"/>
          </a:p>
        </p:txBody>
      </p:sp>
      <p:sp>
        <p:nvSpPr>
          <p:cNvPr id="36" name="Rectangle 35">
            <a:extLst>
              <a:ext uri="{FF2B5EF4-FFF2-40B4-BE49-F238E27FC236}">
                <a16:creationId xmlns:a16="http://schemas.microsoft.com/office/drawing/2014/main" id="{D87160F7-FCB2-48B7-8BB8-BEFF45F6BF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E9282B84-621E-4580-80B7-222118AE44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descr="Icon SmartArt placeholder ">
            <a:extLst>
              <a:ext uri="{FF2B5EF4-FFF2-40B4-BE49-F238E27FC236}">
                <a16:creationId xmlns:a16="http://schemas.microsoft.com/office/drawing/2014/main" id="{F5DF3745-CCEE-4BD3-9E49-A25F9124ACF6}"/>
              </a:ext>
            </a:extLst>
          </p:cNvPr>
          <p:cNvGraphicFramePr>
            <a:graphicFrameLocks noGrp="1"/>
          </p:cNvGraphicFramePr>
          <p:nvPr>
            <p:ph idx="1"/>
            <p:extLst>
              <p:ext uri="{D42A27DB-BD31-4B8C-83A1-F6EECF244321}">
                <p14:modId xmlns:p14="http://schemas.microsoft.com/office/powerpoint/2010/main" val="630852411"/>
              </p:ext>
            </p:extLst>
          </p:nvPr>
        </p:nvGraphicFramePr>
        <p:xfrm>
          <a:off x="3972128" y="971055"/>
          <a:ext cx="7315200" cy="4901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2"/>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11591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642856" y="1123837"/>
            <a:ext cx="3549144" cy="4601183"/>
          </a:xfrm>
        </p:spPr>
        <p:txBody>
          <a:bodyPr>
            <a:noAutofit/>
          </a:bodyPr>
          <a:lstStyle/>
          <a:p>
            <a:r>
              <a:rPr lang="en-US" sz="2400" b="1" u="sng" dirty="0" smtClean="0"/>
              <a:t>Loan Amount:</a:t>
            </a:r>
            <a:r>
              <a:rPr lang="en-US" sz="2400" dirty="0" smtClean="0"/>
              <a:t/>
            </a:r>
            <a:br>
              <a:rPr lang="en-US" sz="2400" dirty="0" smtClean="0"/>
            </a:br>
            <a:r>
              <a:rPr lang="en-US" sz="2400" dirty="0" smtClean="0"/>
              <a:t>A </a:t>
            </a:r>
            <a:r>
              <a:rPr lang="en-US" sz="2400" dirty="0"/>
              <a:t>substantial number of people took out loans of </a:t>
            </a:r>
            <a:r>
              <a:rPr lang="en-US" sz="2400" dirty="0" smtClean="0"/>
              <a:t>9,500</a:t>
            </a:r>
            <a:r>
              <a:rPr lang="en-US" sz="2400" dirty="0"/>
              <a:t>, which aligns with the median of the distribution. Loans exceeding </a:t>
            </a:r>
            <a:r>
              <a:rPr lang="en-US" sz="2400" dirty="0" smtClean="0"/>
              <a:t>30,000 </a:t>
            </a:r>
            <a:r>
              <a:rPr lang="en-US" sz="2400" dirty="0"/>
              <a:t>are relatively rare.</a:t>
            </a:r>
            <a:br>
              <a:rPr lang="en-US" sz="2400" dirty="0"/>
            </a:br>
            <a:r>
              <a:rPr lang="en-US" sz="2400" dirty="0" smtClean="0"/>
              <a:t/>
            </a:r>
            <a:br>
              <a:rPr lang="en-US" sz="2400" dirty="0" smtClean="0"/>
            </a:br>
            <a:r>
              <a:rPr lang="en-US" sz="2400" b="1" u="sng" dirty="0" smtClean="0"/>
              <a:t>Public Records:</a:t>
            </a:r>
            <a:r>
              <a:rPr lang="en-US" sz="2400" dirty="0"/>
              <a:t/>
            </a:r>
            <a:br>
              <a:rPr lang="en-US" sz="2400" dirty="0"/>
            </a:br>
            <a:r>
              <a:rPr lang="en-US" sz="2400" dirty="0"/>
              <a:t>Additionally, approximately 90% of borrowers have no public derogatory records, and 99% have not declared bankruptcy.</a:t>
            </a:r>
            <a:endParaRPr lang="en-US" sz="2400" dirty="0"/>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p:cNvPicPr>
            <a:picLocks noGrp="1" noChangeAspect="1"/>
          </p:cNvPicPr>
          <p:nvPr>
            <p:ph idx="1"/>
          </p:nvPr>
        </p:nvPicPr>
        <p:blipFill>
          <a:blip r:embed="rId3"/>
          <a:stretch>
            <a:fillRect/>
          </a:stretch>
        </p:blipFill>
        <p:spPr>
          <a:xfrm>
            <a:off x="603838" y="392907"/>
            <a:ext cx="7893843" cy="3036093"/>
          </a:xfrm>
          <a:prstGeom prst="rect">
            <a:avLst/>
          </a:prstGeom>
        </p:spPr>
      </p:pic>
      <p:pic>
        <p:nvPicPr>
          <p:cNvPr id="5" name="Picture 4"/>
          <p:cNvPicPr>
            <a:picLocks noChangeAspect="1"/>
          </p:cNvPicPr>
          <p:nvPr/>
        </p:nvPicPr>
        <p:blipFill>
          <a:blip r:embed="rId4"/>
          <a:stretch>
            <a:fillRect/>
          </a:stretch>
        </p:blipFill>
        <p:spPr>
          <a:xfrm>
            <a:off x="381523" y="3422708"/>
            <a:ext cx="7970984" cy="3264539"/>
          </a:xfrm>
          <a:prstGeom prst="rect">
            <a:avLst/>
          </a:prstGeom>
        </p:spPr>
      </p:pic>
    </p:spTree>
    <p:extLst>
      <p:ext uri="{BB962C8B-B14F-4D97-AF65-F5344CB8AC3E}">
        <p14:creationId xmlns:p14="http://schemas.microsoft.com/office/powerpoint/2010/main" val="255286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3768071" y="1738371"/>
            <a:ext cx="7315200" cy="4395572"/>
          </a:xfrm>
          <a:prstGeom prst="rect">
            <a:avLst/>
          </a:prstGeom>
        </p:spPr>
      </p:pic>
      <p:sp>
        <p:nvSpPr>
          <p:cNvPr id="10" name="Title 1">
            <a:extLst>
              <a:ext uri="{FF2B5EF4-FFF2-40B4-BE49-F238E27FC236}">
                <a16:creationId xmlns:a16="http://schemas.microsoft.com/office/drawing/2014/main" id="{72110722-2775-4A70-8182-7C215D42C9B2}"/>
              </a:ext>
            </a:extLst>
          </p:cNvPr>
          <p:cNvSpPr txBox="1">
            <a:spLocks/>
          </p:cNvSpPr>
          <p:nvPr/>
        </p:nvSpPr>
        <p:spPr>
          <a:xfrm>
            <a:off x="75500" y="830510"/>
            <a:ext cx="3330429" cy="52431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800" dirty="0"/>
              <a:t>Larger loan amounts are more likely to result in default. </a:t>
            </a:r>
            <a:endParaRPr lang="en-US" sz="2800" dirty="0" smtClean="0"/>
          </a:p>
          <a:p>
            <a:endParaRPr lang="en-US" sz="2800" dirty="0"/>
          </a:p>
          <a:p>
            <a:r>
              <a:rPr lang="en-US" sz="2800" dirty="0" smtClean="0"/>
              <a:t>This </a:t>
            </a:r>
            <a:r>
              <a:rPr lang="en-US" sz="2800" dirty="0"/>
              <a:t>trend suggests that borrowers with higher loan balances face a greater risk of non-repayment, indicating a direct correlation between the loan size and the likelihood of default.</a:t>
            </a:r>
          </a:p>
        </p:txBody>
      </p:sp>
      <p:sp>
        <p:nvSpPr>
          <p:cNvPr id="11" name="Title 1">
            <a:extLst>
              <a:ext uri="{FF2B5EF4-FFF2-40B4-BE49-F238E27FC236}">
                <a16:creationId xmlns:a16="http://schemas.microsoft.com/office/drawing/2014/main" id="{DFE1F858-2A30-4F73-962A-B70A9326A7C2}"/>
              </a:ext>
            </a:extLst>
          </p:cNvPr>
          <p:cNvSpPr txBox="1">
            <a:spLocks/>
          </p:cNvSpPr>
          <p:nvPr/>
        </p:nvSpPr>
        <p:spPr>
          <a:xfrm>
            <a:off x="3462700" y="478173"/>
            <a:ext cx="7367487" cy="10989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3200" dirty="0" smtClean="0">
                <a:solidFill>
                  <a:schemeClr val="bg1">
                    <a:lumMod val="65000"/>
                  </a:schemeClr>
                </a:solidFill>
                <a:latin typeface="a Abstract Groovy" panose="02000503000000000000" pitchFamily="2" charset="0"/>
              </a:rPr>
              <a:t>Interest Rate Vs Loan Status</a:t>
            </a:r>
            <a:endParaRPr lang="en-US" sz="3200" dirty="0">
              <a:solidFill>
                <a:schemeClr val="bg1">
                  <a:lumMod val="65000"/>
                </a:schemeClr>
              </a:solidFill>
              <a:latin typeface="a Abstract Groovy" panose="02000503000000000000" pitchFamily="2" charset="0"/>
            </a:endParaRPr>
          </a:p>
        </p:txBody>
      </p:sp>
    </p:spTree>
    <p:extLst>
      <p:ext uri="{BB962C8B-B14F-4D97-AF65-F5344CB8AC3E}">
        <p14:creationId xmlns:p14="http://schemas.microsoft.com/office/powerpoint/2010/main" val="1212665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642856" y="1123837"/>
            <a:ext cx="3549144" cy="4706512"/>
          </a:xfrm>
        </p:spPr>
        <p:txBody>
          <a:bodyPr>
            <a:noAutofit/>
          </a:bodyPr>
          <a:lstStyle/>
          <a:p>
            <a:r>
              <a:rPr lang="en-US" sz="2400" dirty="0" smtClean="0"/>
              <a:t>Charged </a:t>
            </a:r>
            <a:r>
              <a:rPr lang="en-US" sz="2400" dirty="0"/>
              <a:t>Off loans typically have higher amounts than Fully Paid ones, suggesting larger loans are more prone to default. </a:t>
            </a:r>
            <a:r>
              <a:rPr lang="en-US" sz="2400" dirty="0" smtClean="0"/>
              <a:t/>
            </a:r>
            <a:br>
              <a:rPr lang="en-US" sz="2400" dirty="0" smtClean="0"/>
            </a:br>
            <a:r>
              <a:rPr lang="en-US" sz="2400" dirty="0"/>
              <a:t/>
            </a:r>
            <a:br>
              <a:rPr lang="en-US" sz="2400" dirty="0"/>
            </a:br>
            <a:r>
              <a:rPr lang="en-US" sz="2400" dirty="0" smtClean="0"/>
              <a:t>Higher </a:t>
            </a:r>
            <a:r>
              <a:rPr lang="en-US" sz="2400" dirty="0"/>
              <a:t>loan amounts often correspond with longer tenures, especially 60 months. Borrowers with grades 'F' and 'G' tend to take the largest loans, with amounts increasing from grade A to G.</a:t>
            </a:r>
            <a:endParaRPr lang="en-US" sz="2400" dirty="0"/>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p:cNvPicPr>
            <a:picLocks noGrp="1" noChangeAspect="1"/>
          </p:cNvPicPr>
          <p:nvPr>
            <p:ph idx="1"/>
          </p:nvPr>
        </p:nvPicPr>
        <p:blipFill>
          <a:blip r:embed="rId3"/>
          <a:stretch>
            <a:fillRect/>
          </a:stretch>
        </p:blipFill>
        <p:spPr>
          <a:xfrm>
            <a:off x="384048" y="320878"/>
            <a:ext cx="8258808" cy="3026182"/>
          </a:xfrm>
          <a:prstGeom prst="rect">
            <a:avLst/>
          </a:prstGeom>
        </p:spPr>
      </p:pic>
      <p:pic>
        <p:nvPicPr>
          <p:cNvPr id="7" name="Picture 6"/>
          <p:cNvPicPr>
            <a:picLocks noChangeAspect="1"/>
          </p:cNvPicPr>
          <p:nvPr/>
        </p:nvPicPr>
        <p:blipFill>
          <a:blip r:embed="rId4"/>
          <a:stretch>
            <a:fillRect/>
          </a:stretch>
        </p:blipFill>
        <p:spPr>
          <a:xfrm>
            <a:off x="384048" y="3530316"/>
            <a:ext cx="8258808" cy="2943636"/>
          </a:xfrm>
          <a:prstGeom prst="rect">
            <a:avLst/>
          </a:prstGeom>
        </p:spPr>
      </p:pic>
    </p:spTree>
    <p:extLst>
      <p:ext uri="{BB962C8B-B14F-4D97-AF65-F5344CB8AC3E}">
        <p14:creationId xmlns:p14="http://schemas.microsoft.com/office/powerpoint/2010/main" val="219025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2110722-2775-4A70-8182-7C215D42C9B2}"/>
              </a:ext>
            </a:extLst>
          </p:cNvPr>
          <p:cNvSpPr txBox="1">
            <a:spLocks/>
          </p:cNvSpPr>
          <p:nvPr/>
        </p:nvSpPr>
        <p:spPr>
          <a:xfrm>
            <a:off x="0" y="771788"/>
            <a:ext cx="3405930" cy="5301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200" b="1" u="sng" dirty="0" smtClean="0"/>
              <a:t>Verification Status:</a:t>
            </a:r>
          </a:p>
          <a:p>
            <a:r>
              <a:rPr lang="en-US" sz="2200" dirty="0" smtClean="0"/>
              <a:t>Interestingly</a:t>
            </a:r>
            <a:r>
              <a:rPr lang="en-US" sz="2200" dirty="0"/>
              <a:t>, verified applicants have a higher default rate, indicating potential flaws in the verification process. Surprisingly, borrowers with unverified incomes are more likely to repay fully. </a:t>
            </a:r>
            <a:endParaRPr lang="en-US" sz="2200" dirty="0" smtClean="0"/>
          </a:p>
          <a:p>
            <a:endParaRPr lang="en-US" sz="2200" dirty="0" smtClean="0"/>
          </a:p>
          <a:p>
            <a:r>
              <a:rPr lang="en-US" sz="2200" b="1" u="sng" dirty="0" smtClean="0"/>
              <a:t>Address State:</a:t>
            </a:r>
            <a:endParaRPr lang="en-US" sz="2200" b="1" u="sng" dirty="0"/>
          </a:p>
          <a:p>
            <a:r>
              <a:rPr lang="en-US" sz="2200" dirty="0" smtClean="0"/>
              <a:t>The </a:t>
            </a:r>
            <a:r>
              <a:rPr lang="en-US" sz="2200" dirty="0"/>
              <a:t>highest defaults occurred in CA, FL, and NY, followed by TX and NJ, highlighting regional differences in loan performance and higher risk in these states.</a:t>
            </a:r>
          </a:p>
        </p:txBody>
      </p:sp>
      <p:pic>
        <p:nvPicPr>
          <p:cNvPr id="4" name="Content Placeholder 3"/>
          <p:cNvPicPr>
            <a:picLocks noGrp="1" noChangeAspect="1"/>
          </p:cNvPicPr>
          <p:nvPr>
            <p:ph idx="1"/>
          </p:nvPr>
        </p:nvPicPr>
        <p:blipFill>
          <a:blip r:embed="rId3"/>
          <a:stretch>
            <a:fillRect/>
          </a:stretch>
        </p:blipFill>
        <p:spPr>
          <a:xfrm>
            <a:off x="4526525" y="540998"/>
            <a:ext cx="6125430" cy="3162741"/>
          </a:xfrm>
          <a:prstGeom prst="rect">
            <a:avLst/>
          </a:prstGeom>
        </p:spPr>
      </p:pic>
      <p:pic>
        <p:nvPicPr>
          <p:cNvPr id="9" name="Picture 8"/>
          <p:cNvPicPr>
            <a:picLocks noChangeAspect="1"/>
          </p:cNvPicPr>
          <p:nvPr/>
        </p:nvPicPr>
        <p:blipFill>
          <a:blip r:embed="rId4"/>
          <a:stretch>
            <a:fillRect/>
          </a:stretch>
        </p:blipFill>
        <p:spPr>
          <a:xfrm>
            <a:off x="3526261" y="3920679"/>
            <a:ext cx="8125959" cy="2152950"/>
          </a:xfrm>
          <a:prstGeom prst="rect">
            <a:avLst/>
          </a:prstGeom>
        </p:spPr>
      </p:pic>
    </p:spTree>
    <p:extLst>
      <p:ext uri="{BB962C8B-B14F-4D97-AF65-F5344CB8AC3E}">
        <p14:creationId xmlns:p14="http://schemas.microsoft.com/office/powerpoint/2010/main" val="718519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642856" y="757324"/>
            <a:ext cx="3549144" cy="5329325"/>
          </a:xfrm>
        </p:spPr>
        <p:txBody>
          <a:bodyPr>
            <a:noAutofit/>
          </a:bodyPr>
          <a:lstStyle/>
          <a:p>
            <a:r>
              <a:rPr lang="en-US" sz="2700" dirty="0"/>
              <a:t>A higher Debt-to-Income (DTI) ratio is linked to a higher percentage of charged-off loans. </a:t>
            </a:r>
            <a:r>
              <a:rPr lang="en-US" sz="2700" dirty="0" smtClean="0"/>
              <a:t/>
            </a:r>
            <a:br>
              <a:rPr lang="en-US" sz="2700" dirty="0" smtClean="0"/>
            </a:br>
            <a:r>
              <a:rPr lang="en-US" sz="2700" dirty="0"/>
              <a:t/>
            </a:r>
            <a:br>
              <a:rPr lang="en-US" sz="2700" dirty="0"/>
            </a:br>
            <a:r>
              <a:rPr lang="en-US" sz="2700" dirty="0" smtClean="0"/>
              <a:t>As </a:t>
            </a:r>
            <a:r>
              <a:rPr lang="en-US" sz="2700" dirty="0"/>
              <a:t>borrowers accumulate more debt relative to their income, the risk of default increases, highlighting DTI as a crucial factor in evaluating loan repayment capability.</a:t>
            </a:r>
            <a:endParaRPr lang="en-US" sz="2700" dirty="0"/>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p:cNvPicPr>
            <a:picLocks noGrp="1" noChangeAspect="1"/>
          </p:cNvPicPr>
          <p:nvPr>
            <p:ph idx="1"/>
          </p:nvPr>
        </p:nvPicPr>
        <p:blipFill>
          <a:blip r:embed="rId3"/>
          <a:stretch>
            <a:fillRect/>
          </a:stretch>
        </p:blipFill>
        <p:spPr>
          <a:xfrm>
            <a:off x="857091" y="1379280"/>
            <a:ext cx="7315200" cy="4559698"/>
          </a:xfrm>
          <a:prstGeom prst="rect">
            <a:avLst/>
          </a:prstGeom>
        </p:spPr>
      </p:pic>
      <p:sp>
        <p:nvSpPr>
          <p:cNvPr id="10" name="Title 1">
            <a:extLst>
              <a:ext uri="{FF2B5EF4-FFF2-40B4-BE49-F238E27FC236}">
                <a16:creationId xmlns:a16="http://schemas.microsoft.com/office/drawing/2014/main" id="{DFE1F858-2A30-4F73-962A-B70A9326A7C2}"/>
              </a:ext>
            </a:extLst>
          </p:cNvPr>
          <p:cNvSpPr txBox="1">
            <a:spLocks/>
          </p:cNvSpPr>
          <p:nvPr/>
        </p:nvSpPr>
        <p:spPr>
          <a:xfrm>
            <a:off x="804804" y="460258"/>
            <a:ext cx="7367487" cy="99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IN" sz="2200" dirty="0">
                <a:solidFill>
                  <a:schemeClr val="bg1">
                    <a:lumMod val="65000"/>
                  </a:schemeClr>
                </a:solidFill>
                <a:latin typeface="a Abstract Groovy" panose="02000503000000000000" pitchFamily="2" charset="0"/>
              </a:rPr>
              <a:t>Debt-to-Income (DTI) </a:t>
            </a:r>
            <a:r>
              <a:rPr lang="en-IN" sz="2200" dirty="0" smtClean="0">
                <a:solidFill>
                  <a:schemeClr val="bg1">
                    <a:lumMod val="65000"/>
                  </a:schemeClr>
                </a:solidFill>
                <a:latin typeface="a Abstract Groovy" panose="02000503000000000000" pitchFamily="2" charset="0"/>
              </a:rPr>
              <a:t>Ratio Vs Loan Status</a:t>
            </a:r>
            <a:endParaRPr lang="en-US" sz="2200" dirty="0">
              <a:solidFill>
                <a:schemeClr val="bg1">
                  <a:lumMod val="65000"/>
                </a:schemeClr>
              </a:solidFill>
              <a:latin typeface="a Abstract Groovy" panose="02000503000000000000" pitchFamily="2" charset="0"/>
            </a:endParaRPr>
          </a:p>
        </p:txBody>
      </p:sp>
    </p:spTree>
    <p:extLst>
      <p:ext uri="{BB962C8B-B14F-4D97-AF65-F5344CB8AC3E}">
        <p14:creationId xmlns:p14="http://schemas.microsoft.com/office/powerpoint/2010/main" val="996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2110722-2775-4A70-8182-7C215D42C9B2}"/>
              </a:ext>
            </a:extLst>
          </p:cNvPr>
          <p:cNvSpPr txBox="1">
            <a:spLocks/>
          </p:cNvSpPr>
          <p:nvPr/>
        </p:nvSpPr>
        <p:spPr>
          <a:xfrm>
            <a:off x="0" y="771788"/>
            <a:ext cx="3405930" cy="5301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200" dirty="0"/>
              <a:t>Individuals with mortgages typically have higher annual incomes compared to other home ownership statuses. </a:t>
            </a:r>
            <a:endParaRPr lang="en-US" sz="2200" dirty="0" smtClean="0"/>
          </a:p>
          <a:p>
            <a:endParaRPr lang="en-US" sz="2200" dirty="0"/>
          </a:p>
          <a:p>
            <a:r>
              <a:rPr lang="en-US" sz="2200" dirty="0" smtClean="0"/>
              <a:t>Higher-income </a:t>
            </a:r>
            <a:r>
              <a:rPr lang="en-US" sz="2200" dirty="0"/>
              <a:t>borrowers are also more likely to have verified income sources, indicating a strong link between mortgage ownership, income verification, and income levels. These insights highlight the relationship between home ownership status and financial verification.</a:t>
            </a:r>
          </a:p>
        </p:txBody>
      </p:sp>
      <p:pic>
        <p:nvPicPr>
          <p:cNvPr id="4" name="Picture 3"/>
          <p:cNvPicPr>
            <a:picLocks noChangeAspect="1"/>
          </p:cNvPicPr>
          <p:nvPr/>
        </p:nvPicPr>
        <p:blipFill>
          <a:blip r:embed="rId3"/>
          <a:stretch>
            <a:fillRect/>
          </a:stretch>
        </p:blipFill>
        <p:spPr>
          <a:xfrm>
            <a:off x="3472940" y="771788"/>
            <a:ext cx="8183117" cy="3305636"/>
          </a:xfrm>
          <a:prstGeom prst="rect">
            <a:avLst/>
          </a:prstGeom>
        </p:spPr>
      </p:pic>
      <p:pic>
        <p:nvPicPr>
          <p:cNvPr id="5" name="Picture 4"/>
          <p:cNvPicPr>
            <a:picLocks noChangeAspect="1"/>
          </p:cNvPicPr>
          <p:nvPr/>
        </p:nvPicPr>
        <p:blipFill>
          <a:blip r:embed="rId4"/>
          <a:stretch>
            <a:fillRect/>
          </a:stretch>
        </p:blipFill>
        <p:spPr>
          <a:xfrm>
            <a:off x="6171168" y="4077424"/>
            <a:ext cx="3258058" cy="2387092"/>
          </a:xfrm>
          <a:prstGeom prst="rect">
            <a:avLst/>
          </a:prstGeom>
        </p:spPr>
      </p:pic>
    </p:spTree>
    <p:extLst>
      <p:ext uri="{BB962C8B-B14F-4D97-AF65-F5344CB8AC3E}">
        <p14:creationId xmlns:p14="http://schemas.microsoft.com/office/powerpoint/2010/main" val="2764289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642856" y="757324"/>
            <a:ext cx="3549144" cy="5329325"/>
          </a:xfrm>
        </p:spPr>
        <p:txBody>
          <a:bodyPr>
            <a:noAutofit/>
          </a:bodyPr>
          <a:lstStyle/>
          <a:p>
            <a:r>
              <a:rPr lang="en-US" sz="2400" dirty="0"/>
              <a:t>Higher income levels are linked to better repayment rates, making defaults less likely. </a:t>
            </a:r>
            <a:r>
              <a:rPr lang="en-US" sz="2400" dirty="0" smtClean="0"/>
              <a:t/>
            </a:r>
            <a:br>
              <a:rPr lang="en-US" sz="2400" dirty="0" smtClean="0"/>
            </a:br>
            <a:r>
              <a:rPr lang="en-US" sz="2400" dirty="0"/>
              <a:t/>
            </a:r>
            <a:br>
              <a:rPr lang="en-US" sz="2400" dirty="0"/>
            </a:br>
            <a:r>
              <a:rPr lang="en-US" sz="2400" dirty="0" smtClean="0"/>
              <a:t>Conversely</a:t>
            </a:r>
            <a:r>
              <a:rPr lang="en-US" sz="2400" dirty="0"/>
              <a:t>, lower income levels increase the chances of loan defaults. This highlights the significant role income plays in repayment behavior, with higher income reducing the risk of default.</a:t>
            </a:r>
            <a:endParaRPr lang="en-US" sz="2400" dirty="0"/>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1">
            <a:extLst>
              <a:ext uri="{FF2B5EF4-FFF2-40B4-BE49-F238E27FC236}">
                <a16:creationId xmlns:a16="http://schemas.microsoft.com/office/drawing/2014/main" id="{DFE1F858-2A30-4F73-962A-B70A9326A7C2}"/>
              </a:ext>
            </a:extLst>
          </p:cNvPr>
          <p:cNvSpPr txBox="1">
            <a:spLocks/>
          </p:cNvSpPr>
          <p:nvPr/>
        </p:nvSpPr>
        <p:spPr>
          <a:xfrm>
            <a:off x="804804" y="460258"/>
            <a:ext cx="7367487" cy="99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IN" sz="2200" dirty="0" smtClean="0">
                <a:solidFill>
                  <a:schemeClr val="bg1">
                    <a:lumMod val="65000"/>
                  </a:schemeClr>
                </a:solidFill>
                <a:latin typeface="a Abstract Groovy" panose="02000503000000000000" pitchFamily="2" charset="0"/>
              </a:rPr>
              <a:t>Annual Income Vs Loan Status</a:t>
            </a:r>
            <a:endParaRPr lang="en-US" sz="2200" dirty="0">
              <a:solidFill>
                <a:schemeClr val="bg1">
                  <a:lumMod val="65000"/>
                </a:schemeClr>
              </a:solidFill>
              <a:latin typeface="a Abstract Groovy" panose="02000503000000000000" pitchFamily="2" charset="0"/>
            </a:endParaRPr>
          </a:p>
        </p:txBody>
      </p:sp>
      <p:pic>
        <p:nvPicPr>
          <p:cNvPr id="5" name="Content Placeholder 4"/>
          <p:cNvPicPr>
            <a:picLocks noGrp="1" noChangeAspect="1"/>
          </p:cNvPicPr>
          <p:nvPr>
            <p:ph idx="1"/>
          </p:nvPr>
        </p:nvPicPr>
        <p:blipFill>
          <a:blip r:embed="rId3"/>
          <a:stretch>
            <a:fillRect/>
          </a:stretch>
        </p:blipFill>
        <p:spPr>
          <a:xfrm>
            <a:off x="804804" y="1524923"/>
            <a:ext cx="7315200" cy="4561726"/>
          </a:xfrm>
          <a:prstGeom prst="rect">
            <a:avLst/>
          </a:prstGeom>
        </p:spPr>
      </p:pic>
    </p:spTree>
    <p:extLst>
      <p:ext uri="{BB962C8B-B14F-4D97-AF65-F5344CB8AC3E}">
        <p14:creationId xmlns:p14="http://schemas.microsoft.com/office/powerpoint/2010/main" val="1379437240"/>
      </p:ext>
    </p:extLst>
  </p:cSld>
  <p:clrMapOvr>
    <a:masterClrMapping/>
  </p:clrMapOvr>
</p:sld>
</file>

<file path=ppt/theme/theme1.xml><?xml version="1.0" encoding="utf-8"?>
<a:theme xmlns:a="http://schemas.openxmlformats.org/drawingml/2006/main" name="Fra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3C62D4C9-FB7C-42A5-9239-CABAB80115FB}">
  <ds:schemaRefs>
    <ds:schemaRef ds:uri="http://schemas.microsoft.com/sharepoint/v3/contenttype/forms"/>
  </ds:schemaRefs>
</ds:datastoreItem>
</file>

<file path=customXml/itemProps2.xml><?xml version="1.0" encoding="utf-8"?>
<ds:datastoreItem xmlns:ds="http://schemas.openxmlformats.org/officeDocument/2006/customXml" ds:itemID="{7885ACEB-CF5E-44CD-BB7E-D39F90AC5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B7BB97-A62F-4534-888F-505637578A57}">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16c05727-aa75-4e4a-9b5f-8a80a1165891"/>
    <ds:schemaRef ds:uri="http://purl.org/dc/dcmitype/"/>
    <ds:schemaRef ds:uri="71af3243-3dd4-4a8d-8c0d-dd76da1f02a5"/>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Architecture design</Template>
  <TotalTime>0</TotalTime>
  <Words>465</Words>
  <Application>Microsoft Office PowerPoint</Application>
  <PresentationFormat>Widescreen</PresentationFormat>
  <Paragraphs>57</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 Abstract Groovy</vt:lpstr>
      <vt:lpstr>Arial</vt:lpstr>
      <vt:lpstr>Black Future</vt:lpstr>
      <vt:lpstr>Calibri</vt:lpstr>
      <vt:lpstr>Chalktastic</vt:lpstr>
      <vt:lpstr>Corbel</vt:lpstr>
      <vt:lpstr>Wingdings 2</vt:lpstr>
      <vt:lpstr>Frame</vt:lpstr>
      <vt:lpstr>Lending Club -  Case Study</vt:lpstr>
      <vt:lpstr>Planning        the    Process  Data Understanding: Gain insights into the dataset.  Data Cleaning and Manipulation: Prepare and refine the data for analysis.  Data Analysis and Visualization: Analyze the data and create visual representations to uncover insights</vt:lpstr>
      <vt:lpstr>Loan Amount: A substantial number of people took out loans of 9,500, which aligns with the median of the distribution. Loans exceeding 30,000 are relatively rare.  Public Records: Additionally, approximately 90% of borrowers have no public derogatory records, and 99% have not declared bankruptcy.</vt:lpstr>
      <vt:lpstr>PowerPoint Presentation</vt:lpstr>
      <vt:lpstr>Charged Off loans typically have higher amounts than Fully Paid ones, suggesting larger loans are more prone to default.   Higher loan amounts often correspond with longer tenures, especially 60 months. Borrowers with grades 'F' and 'G' tend to take the largest loans, with amounts increasing from grade A to G.</vt:lpstr>
      <vt:lpstr>PowerPoint Presentation</vt:lpstr>
      <vt:lpstr>A higher Debt-to-Income (DTI) ratio is linked to a higher percentage of charged-off loans.   As borrowers accumulate more debt relative to their income, the risk of default increases, highlighting DTI as a crucial factor in evaluating loan repayment capability.</vt:lpstr>
      <vt:lpstr>PowerPoint Presentation</vt:lpstr>
      <vt:lpstr>Higher income levels are linked to better repayment rates, making defaults less likely.   Conversely, lower income levels increase the chances of loan defaults. This highlights the significant role income plays in repayment behavior, with higher income reducing the risk of default.</vt:lpstr>
      <vt:lpstr>PowerPoint Presentation</vt:lpstr>
      <vt:lpstr>Darker values indicate stronger correlations. Loan_amnt, funded_amnt, funded_amnt_inv, installment, and total_pymnt are highly correlated, showing strong relationships.   Additionally, public records (pub_rec, pub_rec_bankruptcies) and account-related fields (open_acc, total_acc) exhibit significant correlation, indicating these variables are closely connected and may influence each other within the dataset.</vt:lpstr>
      <vt:lpstr>PowerPoint Presentation</vt:lpstr>
      <vt:lpstr>Higher installment amounts are linked to more defaults across all income groups, indicating that as payments increase, the likelihood of loan defaults rises, regardless of income level.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2024-08-15T11:12:34Z</dcterms:created>
  <dcterms:modified xsi:type="dcterms:W3CDTF">2024-08-15T17:17:53Z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